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96" r:id="rId1"/>
    <p:sldMasterId id="2147484909" r:id="rId2"/>
  </p:sldMasterIdLst>
  <p:notesMasterIdLst>
    <p:notesMasterId r:id="rId17"/>
  </p:notesMasterIdLst>
  <p:handoutMasterIdLst>
    <p:handoutMasterId r:id="rId18"/>
  </p:handoutMasterIdLst>
  <p:sldIdLst>
    <p:sldId id="750" r:id="rId3"/>
    <p:sldId id="753" r:id="rId4"/>
    <p:sldId id="628" r:id="rId5"/>
    <p:sldId id="629" r:id="rId6"/>
    <p:sldId id="466" r:id="rId7"/>
    <p:sldId id="468" r:id="rId8"/>
    <p:sldId id="631" r:id="rId9"/>
    <p:sldId id="630" r:id="rId10"/>
    <p:sldId id="752" r:id="rId11"/>
    <p:sldId id="473" r:id="rId12"/>
    <p:sldId id="637" r:id="rId13"/>
    <p:sldId id="470" r:id="rId14"/>
    <p:sldId id="474" r:id="rId15"/>
    <p:sldId id="462" r:id="rId16"/>
  </p:sldIdLst>
  <p:sldSz cx="9144000" cy="6858000" type="letter"/>
  <p:notesSz cx="9296400" cy="7010400"/>
  <p:custShowLst>
    <p:custShow name="BJC FCSP - Nov 1, 2018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Osaka"/>
        <a:cs typeface="Osaka"/>
      </a:defRPr>
    </a:lvl9pPr>
  </p:defaultTextStyle>
  <p:extLst>
    <p:ext uri="{521415D9-36F7-43E2-AB2F-B90AF26B5E84}">
      <p14:sectionLst xmlns:p14="http://schemas.microsoft.com/office/powerpoint/2010/main">
        <p14:section name="Introduction" id="{197D29B4-5499-4EF4-817F-3C2E8E1B6479}">
          <p14:sldIdLst>
            <p14:sldId id="750"/>
            <p14:sldId id="753"/>
          </p14:sldIdLst>
        </p14:section>
        <p14:section name="Workflow" id="{3681EFFB-F732-42BC-9A59-87D6C3F8119F}">
          <p14:sldIdLst>
            <p14:sldId id="628"/>
            <p14:sldId id="629"/>
            <p14:sldId id="466"/>
            <p14:sldId id="468"/>
            <p14:sldId id="631"/>
            <p14:sldId id="630"/>
            <p14:sldId id="752"/>
            <p14:sldId id="473"/>
            <p14:sldId id="637"/>
            <p14:sldId id="470"/>
            <p14:sldId id="474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624"/>
    <a:srgbClr val="404040"/>
    <a:srgbClr val="00A1E0"/>
    <a:srgbClr val="999FA1"/>
    <a:srgbClr val="D0D3D4"/>
    <a:srgbClr val="41B9D1"/>
    <a:srgbClr val="0094B3"/>
    <a:srgbClr val="656565"/>
    <a:srgbClr val="0C4B91"/>
    <a:srgbClr val="B23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 autoAdjust="0"/>
    <p:restoredTop sz="96357" autoAdjust="0"/>
  </p:normalViewPr>
  <p:slideViewPr>
    <p:cSldViewPr>
      <p:cViewPr varScale="1">
        <p:scale>
          <a:sx n="107" d="100"/>
          <a:sy n="107" d="100"/>
        </p:scale>
        <p:origin x="34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9" d="100"/>
        <a:sy n="109" d="100"/>
      </p:scale>
      <p:origin x="0" y="-48966"/>
    </p:cViewPr>
  </p:sorterViewPr>
  <p:notesViewPr>
    <p:cSldViewPr>
      <p:cViewPr varScale="1">
        <p:scale>
          <a:sx n="63" d="100"/>
          <a:sy n="63" d="100"/>
        </p:scale>
        <p:origin x="3134" y="43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001DFC8-6C17-4160-B73E-077FC619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2F2E2DE-CB92-427F-B71F-41CAFB6FB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{Everything in brackets { … } is to be set up BEFORE going into the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2F2E2DE-CB92-427F-B71F-41CAFB6FBE42}" type="slidenum">
              <a:rPr lang="en-US">
                <a:solidFill>
                  <a:srgbClr val="000000"/>
                </a:solidFill>
              </a:rPr>
              <a:pPr defTabSz="931774"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1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slide-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358889"/>
            <a:ext cx="6350000" cy="2286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750"/>
              </a:spcAft>
              <a:buFont typeface="Wingdings" pitchFamily="2" charset="2"/>
              <a:buNone/>
              <a:defRPr sz="3000" b="1">
                <a:solidFill>
                  <a:srgbClr val="65656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905000"/>
            <a:ext cx="6350000" cy="1447800"/>
          </a:xfrm>
        </p:spPr>
        <p:txBody>
          <a:bodyPr anchor="b" anchorCtr="0"/>
          <a:lstStyle>
            <a:lvl1pPr>
              <a:lnSpc>
                <a:spcPct val="85000"/>
              </a:lnSpc>
              <a:defRPr sz="4000" b="1" kern="1200" spc="-83">
                <a:solidFill>
                  <a:srgbClr val="0094B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Enterprise-logo-t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409648"/>
            <a:ext cx="2539999" cy="1038153"/>
          </a:xfrm>
          <a:prstGeom prst="rect">
            <a:avLst/>
          </a:prstGeom>
        </p:spPr>
      </p:pic>
      <p:pic>
        <p:nvPicPr>
          <p:cNvPr id="6" name="Picture 5" descr="Rauland_AMETEK_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172200"/>
            <a:ext cx="2072502" cy="4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4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slide-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Picture 4" descr="Enterprise-logo-t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64" y="2362200"/>
            <a:ext cx="4660873" cy="1905000"/>
          </a:xfrm>
          <a:prstGeom prst="rect">
            <a:avLst/>
          </a:prstGeom>
        </p:spPr>
      </p:pic>
      <p:pic>
        <p:nvPicPr>
          <p:cNvPr id="6" name="Picture 5" descr="Rauland_AMETEK_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748" y="6172200"/>
            <a:ext cx="2072502" cy="4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BE28"/>
              </a:buCl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buClr>
                <a:srgbClr val="69BE28"/>
              </a:buCl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Enterprise-logo-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6" name="Picture 5" descr="Rauland_AMETEK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  <p:sp>
        <p:nvSpPr>
          <p:cNvPr id="9" name="Vertical Content Placeholder 8"/>
          <p:cNvSpPr>
            <a:spLocks noGrp="1"/>
          </p:cNvSpPr>
          <p:nvPr>
            <p:ph sz="quarter" idx="10"/>
          </p:nvPr>
        </p:nvSpPr>
        <p:spPr>
          <a:xfrm rot="10800000">
            <a:off x="127000" y="1425162"/>
            <a:ext cx="333482" cy="4139765"/>
          </a:xfrm>
        </p:spPr>
        <p:txBody>
          <a:bodyPr vert="eaVert"/>
          <a:lstStyle>
            <a:lvl1pPr algn="r">
              <a:buNone/>
              <a:defRPr sz="1667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619500" cy="4267200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667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333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71600"/>
            <a:ext cx="3619500" cy="4267200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667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333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Enterprise-logo-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6" name="Picture 5" descr="Rauland_AMETEK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  <p:sp>
        <p:nvSpPr>
          <p:cNvPr id="9" name="Vertical Content Placeholder 8"/>
          <p:cNvSpPr>
            <a:spLocks noGrp="1"/>
          </p:cNvSpPr>
          <p:nvPr>
            <p:ph sz="quarter" idx="10"/>
          </p:nvPr>
        </p:nvSpPr>
        <p:spPr>
          <a:xfrm rot="10800000">
            <a:off x="127000" y="1425162"/>
            <a:ext cx="333482" cy="4139765"/>
          </a:xfrm>
        </p:spPr>
        <p:txBody>
          <a:bodyPr vert="eaVert"/>
          <a:lstStyle>
            <a:lvl1pPr algn="r">
              <a:buNone/>
              <a:defRPr sz="1667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8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371600"/>
            <a:ext cx="3619500" cy="4267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71600"/>
            <a:ext cx="3619500" cy="4267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Enterprise-logo-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7" name="Picture 6" descr="Rauland_AMETEK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  <p:sp>
        <p:nvSpPr>
          <p:cNvPr id="8" name="Vertical Content Placeholder 8"/>
          <p:cNvSpPr>
            <a:spLocks noGrp="1"/>
          </p:cNvSpPr>
          <p:nvPr>
            <p:ph sz="quarter" idx="10"/>
          </p:nvPr>
        </p:nvSpPr>
        <p:spPr>
          <a:xfrm rot="10800000">
            <a:off x="127000" y="1425162"/>
            <a:ext cx="333482" cy="4139765"/>
          </a:xfrm>
        </p:spPr>
        <p:txBody>
          <a:bodyPr vert="eaVert"/>
          <a:lstStyle>
            <a:lvl1pPr algn="r">
              <a:buNone/>
              <a:defRPr sz="1667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371601"/>
            <a:ext cx="3619500" cy="4267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5500" y="1371601"/>
            <a:ext cx="3619500" cy="192388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5500" y="3733801"/>
            <a:ext cx="3619500" cy="1905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nterprise-logo-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8" name="Picture 7" descr="Rauland_AMETEK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  <p:sp>
        <p:nvSpPr>
          <p:cNvPr id="9" name="Vertical Content Placeholder 8"/>
          <p:cNvSpPr>
            <a:spLocks noGrp="1"/>
          </p:cNvSpPr>
          <p:nvPr>
            <p:ph sz="quarter" idx="10"/>
          </p:nvPr>
        </p:nvSpPr>
        <p:spPr>
          <a:xfrm rot="10800000">
            <a:off x="127000" y="1425162"/>
            <a:ext cx="333482" cy="4139765"/>
          </a:xfrm>
        </p:spPr>
        <p:txBody>
          <a:bodyPr vert="eaVert"/>
          <a:lstStyle>
            <a:lvl1pPr algn="r">
              <a:buNone/>
              <a:defRPr sz="1667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1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Enterprise-logo-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5" name="Picture 4" descr="Rauland_AMETEK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  <p:sp>
        <p:nvSpPr>
          <p:cNvPr id="7" name="Vertical Content Placeholder 8"/>
          <p:cNvSpPr>
            <a:spLocks noGrp="1"/>
          </p:cNvSpPr>
          <p:nvPr>
            <p:ph sz="quarter" idx="10"/>
          </p:nvPr>
        </p:nvSpPr>
        <p:spPr>
          <a:xfrm rot="10800000">
            <a:off x="127000" y="1425162"/>
            <a:ext cx="333482" cy="4139765"/>
          </a:xfrm>
        </p:spPr>
        <p:txBody>
          <a:bodyPr vert="eaVert"/>
          <a:lstStyle>
            <a:lvl1pPr algn="r">
              <a:buNone/>
              <a:defRPr sz="1667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2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erprise-logo-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3" name="Picture 2" descr="Rauland_AMETEK_lock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  <p:sp>
        <p:nvSpPr>
          <p:cNvPr id="5" name="Vertical Content Placeholder 8"/>
          <p:cNvSpPr>
            <a:spLocks noGrp="1"/>
          </p:cNvSpPr>
          <p:nvPr>
            <p:ph sz="quarter" idx="10"/>
          </p:nvPr>
        </p:nvSpPr>
        <p:spPr>
          <a:xfrm rot="10800000">
            <a:off x="127000" y="1425162"/>
            <a:ext cx="333482" cy="4139765"/>
          </a:xfrm>
        </p:spPr>
        <p:txBody>
          <a:bodyPr vert="eaVert"/>
          <a:lstStyle>
            <a:lvl1pPr algn="r">
              <a:buNone/>
              <a:defRPr sz="1667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Content Placeholder 8"/>
          <p:cNvSpPr>
            <a:spLocks noGrp="1"/>
          </p:cNvSpPr>
          <p:nvPr>
            <p:ph sz="quarter" idx="10"/>
          </p:nvPr>
        </p:nvSpPr>
        <p:spPr>
          <a:xfrm rot="10800000">
            <a:off x="127000" y="1425162"/>
            <a:ext cx="333482" cy="4139765"/>
          </a:xfrm>
        </p:spPr>
        <p:txBody>
          <a:bodyPr vert="eaVert"/>
          <a:lstStyle>
            <a:lvl1pPr algn="r">
              <a:buNone/>
              <a:defRPr sz="1667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3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slide-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Picture 4" descr="Enterprise-logo-t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409648"/>
            <a:ext cx="2167129" cy="885753"/>
          </a:xfrm>
          <a:prstGeom prst="rect">
            <a:avLst/>
          </a:prstGeom>
        </p:spPr>
      </p:pic>
      <p:pic>
        <p:nvPicPr>
          <p:cNvPr id="6" name="Picture 5" descr="Rauland_AMETEK_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72" y="6314067"/>
            <a:ext cx="1461933" cy="33968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75001" y="1295400"/>
            <a:ext cx="5587999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500" y="5644890"/>
            <a:ext cx="2603500" cy="603511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750"/>
              </a:spcAft>
              <a:buFont typeface="Wingdings" pitchFamily="2" charset="2"/>
              <a:buNone/>
              <a:defRPr sz="1500" b="1">
                <a:solidFill>
                  <a:srgbClr val="65656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302000" y="2133600"/>
            <a:ext cx="5842000" cy="3733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39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slide-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94000" y="3491339"/>
            <a:ext cx="5969000" cy="623462"/>
          </a:xfrm>
        </p:spPr>
        <p:txBody>
          <a:bodyPr lIns="9144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515151"/>
              </a:buClr>
              <a:buFont typeface="Arial"/>
              <a:buNone/>
              <a:defRPr sz="2333" b="1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8920" y="1752600"/>
            <a:ext cx="5974080" cy="1569720"/>
          </a:xfrm>
        </p:spPr>
        <p:txBody>
          <a:bodyPr anchor="b" anchorCtr="0"/>
          <a:lstStyle>
            <a:lvl1pPr>
              <a:lnSpc>
                <a:spcPct val="85000"/>
              </a:lnSpc>
              <a:defRPr sz="4000" b="1" kern="1200" spc="-42">
                <a:solidFill>
                  <a:srgbClr val="0094B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Enterprise-logo-t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6086475"/>
            <a:ext cx="1333500" cy="545030"/>
          </a:xfrm>
          <a:prstGeom prst="rect">
            <a:avLst/>
          </a:prstGeom>
        </p:spPr>
      </p:pic>
      <p:pic>
        <p:nvPicPr>
          <p:cNvPr id="7" name="Picture 6" descr="Rauland_AMETEK_lo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0" y="6304990"/>
            <a:ext cx="1501002" cy="3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BE28"/>
              </a:buCl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buClr>
                <a:srgbClr val="69BE28"/>
              </a:buCl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Enterprise-logo-t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6" name="Picture 5" descr="Rauland_AMETEK_l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267200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667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333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71600"/>
            <a:ext cx="4127500" cy="4267200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667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333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Enterprise-logo-t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6" name="Picture 5" descr="Rauland_AMETEK_l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00500" cy="4267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71600"/>
            <a:ext cx="4127500" cy="4267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Enterprise-logo-t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7" name="Picture 6" descr="Rauland_AMETEK_l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00500" cy="4267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5500" y="1371601"/>
            <a:ext cx="4127500" cy="192388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5500" y="3733801"/>
            <a:ext cx="4127500" cy="1905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nterprise-logo-t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8" name="Picture 7" descr="Rauland_AMETEK_l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Enterprise-logo-t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5" name="Picture 4" descr="Rauland_AMETEK_l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erprise-logo-t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6324601"/>
            <a:ext cx="936625" cy="382819"/>
          </a:xfrm>
          <a:prstGeom prst="rect">
            <a:avLst/>
          </a:prstGeom>
        </p:spPr>
      </p:pic>
      <p:pic>
        <p:nvPicPr>
          <p:cNvPr id="3" name="Picture 2" descr="Rauland_AMETEK_l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6469431"/>
            <a:ext cx="1120002" cy="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-footer.png"/>
          <p:cNvPicPr>
            <a:picLocks noChangeAspect="1"/>
          </p:cNvPicPr>
          <p:nvPr/>
        </p:nvPicPr>
        <p:blipFill>
          <a:blip r:embed="rId13"/>
          <a:srcRect b="26880"/>
          <a:stretch>
            <a:fillRect/>
          </a:stretch>
        </p:blipFill>
        <p:spPr>
          <a:xfrm>
            <a:off x="2651436" y="6236166"/>
            <a:ext cx="6492564" cy="62183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381000"/>
            <a:ext cx="83819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66718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4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spc="-83">
          <a:solidFill>
            <a:srgbClr val="0094B3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9pPr>
    </p:titleStyle>
    <p:bodyStyle>
      <a:lvl1pPr marL="187847" indent="-187847" algn="l" rtl="0" eaLnBrk="1" fontAlgn="base" hangingPunct="1">
        <a:lnSpc>
          <a:spcPct val="85000"/>
        </a:lnSpc>
        <a:spcBef>
          <a:spcPts val="1500"/>
        </a:spcBef>
        <a:spcAft>
          <a:spcPct val="0"/>
        </a:spcAft>
        <a:buClr>
          <a:srgbClr val="69BE28"/>
        </a:buClr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1pPr>
      <a:lvl2pPr marL="382308" indent="-195784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rgbClr val="A4A7A6"/>
        </a:buClr>
        <a:buFont typeface="Wingdings" charset="2"/>
        <a:buChar char="§"/>
        <a:defRPr sz="1667" kern="1200">
          <a:solidFill>
            <a:srgbClr val="404040"/>
          </a:solidFill>
          <a:latin typeface="Arial"/>
          <a:ea typeface="+mn-ea"/>
          <a:cs typeface="Arial"/>
        </a:defRPr>
      </a:lvl2pPr>
      <a:lvl3pPr marL="572800" indent="-190492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chemeClr val="accent1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3pPr>
      <a:lvl4pPr marL="764615" indent="-190492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chemeClr val="bg2">
            <a:lumMod val="90000"/>
          </a:schemeClr>
        </a:buClr>
        <a:buFont typeface="Wingdings" charset="2"/>
        <a:buChar char="§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951139" indent="-190492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chemeClr val="tx2"/>
        </a:buClr>
        <a:buFont typeface="Courier New" pitchFamily="49" charset="0"/>
        <a:buChar char="o"/>
        <a:defRPr sz="1333" kern="1200">
          <a:solidFill>
            <a:schemeClr val="tx1"/>
          </a:solidFill>
          <a:latin typeface="Arial"/>
          <a:ea typeface="+mn-ea"/>
          <a:cs typeface="Arial"/>
        </a:defRPr>
      </a:lvl5pPr>
      <a:lvl6pPr marL="1714431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6pPr>
      <a:lvl7pPr marL="2095416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7pPr>
      <a:lvl8pPr marL="2476401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8pPr>
      <a:lvl9pPr marL="2857386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-footer.png"/>
          <p:cNvPicPr>
            <a:picLocks noChangeAspect="1"/>
          </p:cNvPicPr>
          <p:nvPr/>
        </p:nvPicPr>
        <p:blipFill>
          <a:blip r:embed="rId9"/>
          <a:srcRect b="26880"/>
          <a:stretch>
            <a:fillRect/>
          </a:stretch>
        </p:blipFill>
        <p:spPr>
          <a:xfrm>
            <a:off x="2651436" y="6236166"/>
            <a:ext cx="6492564" cy="62183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381000"/>
            <a:ext cx="806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66718"/>
            <a:ext cx="80645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alpha val="35000"/>
                </a:schemeClr>
              </a:gs>
              <a:gs pos="93000">
                <a:srgbClr val="FFFFFF">
                  <a:alpha val="35000"/>
                </a:srgbClr>
              </a:gs>
              <a:gs pos="23000">
                <a:schemeClr val="accent1">
                  <a:alpha val="35000"/>
                </a:schemeClr>
              </a:gs>
              <a:gs pos="12000">
                <a:schemeClr val="accent1">
                  <a:alpha val="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74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spc="-83">
          <a:solidFill>
            <a:srgbClr val="0094B3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4E84C4"/>
          </a:solidFill>
          <a:latin typeface="Arial" pitchFamily="34" charset="0"/>
          <a:ea typeface="Osaka" pitchFamily="64" charset="-128"/>
          <a:cs typeface="Arial" pitchFamily="34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3167" b="1">
          <a:solidFill>
            <a:schemeClr val="tx2"/>
          </a:solidFill>
          <a:latin typeface="Arial Narrow" pitchFamily="34" charset="0"/>
          <a:ea typeface="Osaka" pitchFamily="64" charset="-128"/>
        </a:defRPr>
      </a:lvl9pPr>
    </p:titleStyle>
    <p:bodyStyle>
      <a:lvl1pPr marL="187847" indent="-187847" algn="l" rtl="0" eaLnBrk="1" fontAlgn="base" hangingPunct="1">
        <a:lnSpc>
          <a:spcPct val="85000"/>
        </a:lnSpc>
        <a:spcBef>
          <a:spcPts val="1500"/>
        </a:spcBef>
        <a:spcAft>
          <a:spcPct val="0"/>
        </a:spcAft>
        <a:buClr>
          <a:srgbClr val="69BE28"/>
        </a:buClr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1pPr>
      <a:lvl2pPr marL="382308" indent="-195784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rgbClr val="A4A7A6"/>
        </a:buClr>
        <a:buFont typeface="Wingdings" charset="2"/>
        <a:buChar char="§"/>
        <a:defRPr sz="1667" kern="1200">
          <a:solidFill>
            <a:srgbClr val="404040"/>
          </a:solidFill>
          <a:latin typeface="Arial"/>
          <a:ea typeface="+mn-ea"/>
          <a:cs typeface="Arial"/>
        </a:defRPr>
      </a:lvl2pPr>
      <a:lvl3pPr marL="572800" indent="-190492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chemeClr val="accent1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3pPr>
      <a:lvl4pPr marL="764615" indent="-190492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chemeClr val="bg2">
            <a:lumMod val="90000"/>
          </a:schemeClr>
        </a:buClr>
        <a:buFont typeface="Wingdings" charset="2"/>
        <a:buChar char="§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951139" indent="-190492" algn="l" rtl="0" eaLnBrk="1" fontAlgn="base" hangingPunct="1">
        <a:lnSpc>
          <a:spcPct val="85000"/>
        </a:lnSpc>
        <a:spcBef>
          <a:spcPts val="750"/>
        </a:spcBef>
        <a:spcAft>
          <a:spcPct val="0"/>
        </a:spcAft>
        <a:buClr>
          <a:schemeClr val="tx2"/>
        </a:buClr>
        <a:buFont typeface="Courier New" pitchFamily="49" charset="0"/>
        <a:buChar char="o"/>
        <a:defRPr sz="1333" kern="1200">
          <a:solidFill>
            <a:schemeClr val="tx1"/>
          </a:solidFill>
          <a:latin typeface="Arial"/>
          <a:ea typeface="+mn-ea"/>
          <a:cs typeface="Arial"/>
        </a:defRPr>
      </a:lvl5pPr>
      <a:lvl6pPr marL="1714431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6pPr>
      <a:lvl7pPr marL="2095416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7pPr>
      <a:lvl8pPr marL="2476401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8pPr>
      <a:lvl9pPr marL="2857386" indent="-190492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Font typeface="Times" pitchFamily="64" charset="0"/>
        <a:buChar char="•"/>
        <a:defRPr sz="13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12" Type="http://schemas.openxmlformats.org/officeDocument/2006/relationships/image" Target="../media/image2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8.png"/><Relationship Id="rId10" Type="http://schemas.openxmlformats.org/officeDocument/2006/relationships/image" Target="../media/image14.emf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12" Type="http://schemas.openxmlformats.org/officeDocument/2006/relationships/image" Target="../media/image22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0" Type="http://schemas.openxmlformats.org/officeDocument/2006/relationships/image" Target="../media/image14.emf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4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jpe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896ED2-FC59-477A-96E1-9F25AC929E8A}"/>
              </a:ext>
            </a:extLst>
          </p:cNvPr>
          <p:cNvSpPr txBox="1"/>
          <p:nvPr/>
        </p:nvSpPr>
        <p:spPr>
          <a:xfrm>
            <a:off x="6921500" y="5461000"/>
            <a:ext cx="158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{Distributor Logo}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9A18C-0A82-47D5-8850-E2DABA36EA57}"/>
              </a:ext>
            </a:extLst>
          </p:cNvPr>
          <p:cNvSpPr/>
          <p:nvPr/>
        </p:nvSpPr>
        <p:spPr bwMode="auto">
          <a:xfrm>
            <a:off x="254000" y="762000"/>
            <a:ext cx="2667000" cy="101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defTabSz="761970">
              <a:spcBef>
                <a:spcPct val="20000"/>
              </a:spcBef>
              <a:buFont typeface="Arial" charset="0"/>
              <a:buChar char="•"/>
            </a:pPr>
            <a:endParaRPr lang="en-US" sz="2000">
              <a:ea typeface="Osaka" pitchFamily="64" charset="-128"/>
            </a:endParaRPr>
          </a:p>
        </p:txBody>
      </p:sp>
      <p:pic>
        <p:nvPicPr>
          <p:cNvPr id="4" name="Picture 3" descr="Enterprise-logo-teal.png">
            <a:extLst>
              <a:ext uri="{FF2B5EF4-FFF2-40B4-BE49-F238E27FC236}">
                <a16:creationId xmlns:a16="http://schemas.microsoft.com/office/drawing/2014/main" id="{98B6C741-BE17-416E-9F42-2DA93F30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64" y="1071848"/>
            <a:ext cx="4660873" cy="158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B3D847-99E4-480F-A5D6-309F6078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37" y="5287224"/>
            <a:ext cx="1733563" cy="815794"/>
          </a:xfrm>
          <a:prstGeom prst="rect">
            <a:avLst/>
          </a:prstGeom>
        </p:spPr>
      </p:pic>
      <p:pic>
        <p:nvPicPr>
          <p:cNvPr id="2050" name="Picture 2" descr="Welcome to the Centura Health Store">
            <a:extLst>
              <a:ext uri="{FF2B5EF4-FFF2-40B4-BE49-F238E27FC236}">
                <a16:creationId xmlns:a16="http://schemas.microsoft.com/office/drawing/2014/main" id="{0D00462A-CC5D-C087-9C41-4EEF4455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969195"/>
            <a:ext cx="3175000" cy="1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15B3B7-AD42-7FF5-2D15-7B38EC821D10}"/>
              </a:ext>
            </a:extLst>
          </p:cNvPr>
          <p:cNvSpPr txBox="1">
            <a:spLocks/>
          </p:cNvSpPr>
          <p:nvPr/>
        </p:nvSpPr>
        <p:spPr bwMode="auto">
          <a:xfrm>
            <a:off x="1778001" y="4520978"/>
            <a:ext cx="558799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b="1" kern="1200" spc="-100">
                <a:solidFill>
                  <a:srgbClr val="0094B3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9pPr>
          </a:lstStyle>
          <a:p>
            <a:pPr algn="ctr"/>
            <a:r>
              <a:rPr lang="en-US" sz="4000" dirty="0"/>
              <a:t>St. Francis - InterQuest</a:t>
            </a:r>
          </a:p>
        </p:txBody>
      </p:sp>
    </p:spTree>
    <p:extLst>
      <p:ext uri="{BB962C8B-B14F-4D97-AF65-F5344CB8AC3E}">
        <p14:creationId xmlns:p14="http://schemas.microsoft.com/office/powerpoint/2010/main" val="4064207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 descr="Patient Station Enhanced Sin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" y="2131540"/>
            <a:ext cx="1464318" cy="9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E9F308-451B-47A1-9692-E2526473541B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1" descr="Console150">
            <a:extLst>
              <a:ext uri="{FF2B5EF4-FFF2-40B4-BE49-F238E27FC236}">
                <a16:creationId xmlns:a16="http://schemas.microsoft.com/office/drawing/2014/main" id="{5F953A1A-CB64-4C6C-9D05-0D8F9D6B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814F74-CF70-4E02-8B79-CDB2E07E8A7A}"/>
              </a:ext>
            </a:extLst>
          </p:cNvPr>
          <p:cNvSpPr txBox="1"/>
          <p:nvPr/>
        </p:nvSpPr>
        <p:spPr>
          <a:xfrm>
            <a:off x="7725830" y="2709552"/>
            <a:ext cx="12570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immediately.</a:t>
            </a:r>
          </a:p>
        </p:txBody>
      </p:sp>
      <p:pic>
        <p:nvPicPr>
          <p:cNvPr id="23" name="Picture 9" descr="Patient Station Enhanced Single">
            <a:extLst>
              <a:ext uri="{FF2B5EF4-FFF2-40B4-BE49-F238E27FC236}">
                <a16:creationId xmlns:a16="http://schemas.microsoft.com/office/drawing/2014/main" id="{6FA964B3-BA8D-4F60-A888-1860A83F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583002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6DAC1D8-63F3-4D3C-BED4-1B754141A3D9}"/>
              </a:ext>
            </a:extLst>
          </p:cNvPr>
          <p:cNvSpPr/>
          <p:nvPr/>
        </p:nvSpPr>
        <p:spPr>
          <a:xfrm>
            <a:off x="7984852" y="4690254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EEE98-08D9-43D3-890B-1EC7489BB5DA}"/>
              </a:ext>
            </a:extLst>
          </p:cNvPr>
          <p:cNvSpPr txBox="1"/>
          <p:nvPr/>
        </p:nvSpPr>
        <p:spPr>
          <a:xfrm>
            <a:off x="7148682" y="3832101"/>
            <a:ext cx="1782666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B7A6B6-2F5E-49AE-89FE-9AD0681DDBC1}"/>
              </a:ext>
            </a:extLst>
          </p:cNvPr>
          <p:cNvCxnSpPr>
            <a:cxnSpLocks/>
          </p:cNvCxnSpPr>
          <p:nvPr/>
        </p:nvCxnSpPr>
        <p:spPr>
          <a:xfrm>
            <a:off x="8144480" y="4271964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AEB30F13-C1AF-4CA2-9619-A1808E788BE1}"/>
              </a:ext>
            </a:extLst>
          </p:cNvPr>
          <p:cNvSpPr txBox="1">
            <a:spLocks/>
          </p:cNvSpPr>
          <p:nvPr/>
        </p:nvSpPr>
        <p:spPr>
          <a:xfrm>
            <a:off x="1" y="1071129"/>
            <a:ext cx="9143999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 Out / Plug Out / Bed Out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ADBF3C-D5BE-4C76-8C37-588DB71661A1}"/>
              </a:ext>
            </a:extLst>
          </p:cNvPr>
          <p:cNvSpPr/>
          <p:nvPr/>
        </p:nvSpPr>
        <p:spPr>
          <a:xfrm>
            <a:off x="228688" y="2640858"/>
            <a:ext cx="281310" cy="245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ight Arrow 22">
            <a:extLst>
              <a:ext uri="{FF2B5EF4-FFF2-40B4-BE49-F238E27FC236}">
                <a16:creationId xmlns:a16="http://schemas.microsoft.com/office/drawing/2014/main" id="{DD3661EB-7074-4A77-8BF7-EEDFDF6A1EA8}"/>
              </a:ext>
            </a:extLst>
          </p:cNvPr>
          <p:cNvSpPr/>
          <p:nvPr/>
        </p:nvSpPr>
        <p:spPr bwMode="auto">
          <a:xfrm>
            <a:off x="1693006" y="241957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pic>
        <p:nvPicPr>
          <p:cNvPr id="35" name="Picture 6" descr="CorrLight_R_float_rgbwithtwocolors copy">
            <a:extLst>
              <a:ext uri="{FF2B5EF4-FFF2-40B4-BE49-F238E27FC236}">
                <a16:creationId xmlns:a16="http://schemas.microsoft.com/office/drawing/2014/main" id="{DEB7D7A1-A375-4E54-A18F-74BE332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09" y="200241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6" name="Parallelogram 35">
            <a:extLst>
              <a:ext uri="{FF2B5EF4-FFF2-40B4-BE49-F238E27FC236}">
                <a16:creationId xmlns:a16="http://schemas.microsoft.com/office/drawing/2014/main" id="{C0D2DF28-BC6D-4013-A8B1-21C76AD0893C}"/>
              </a:ext>
            </a:extLst>
          </p:cNvPr>
          <p:cNvSpPr/>
          <p:nvPr/>
        </p:nvSpPr>
        <p:spPr bwMode="auto">
          <a:xfrm rot="836052" flipV="1">
            <a:off x="2653566" y="2208204"/>
            <a:ext cx="273003" cy="197788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E9CB42F8-CA90-4705-8EC3-46E9DFA30112}"/>
              </a:ext>
            </a:extLst>
          </p:cNvPr>
          <p:cNvSpPr/>
          <p:nvPr/>
        </p:nvSpPr>
        <p:spPr bwMode="auto">
          <a:xfrm rot="398659" flipV="1">
            <a:off x="2873309" y="2234342"/>
            <a:ext cx="85056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CC3B9B4E-EE4F-4A48-ABF6-C8465B347B40}"/>
              </a:ext>
            </a:extLst>
          </p:cNvPr>
          <p:cNvSpPr/>
          <p:nvPr/>
        </p:nvSpPr>
        <p:spPr bwMode="auto">
          <a:xfrm rot="398659" flipV="1">
            <a:off x="3021369" y="2225366"/>
            <a:ext cx="75017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B3DBF292-4558-4837-886F-63533FA98025}"/>
              </a:ext>
            </a:extLst>
          </p:cNvPr>
          <p:cNvSpPr/>
          <p:nvPr/>
        </p:nvSpPr>
        <p:spPr bwMode="auto">
          <a:xfrm rot="836052" flipV="1">
            <a:off x="2651710" y="2416639"/>
            <a:ext cx="273003" cy="197788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E95382BE-E93B-4BEB-A77C-64978C8F75A2}"/>
              </a:ext>
            </a:extLst>
          </p:cNvPr>
          <p:cNvSpPr/>
          <p:nvPr/>
        </p:nvSpPr>
        <p:spPr bwMode="auto">
          <a:xfrm rot="398659" flipV="1">
            <a:off x="2871454" y="2442776"/>
            <a:ext cx="85056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2BBA62E2-B72C-4898-8C20-CE086F3CF815}"/>
              </a:ext>
            </a:extLst>
          </p:cNvPr>
          <p:cNvSpPr/>
          <p:nvPr/>
        </p:nvSpPr>
        <p:spPr bwMode="auto">
          <a:xfrm rot="348725" flipV="1">
            <a:off x="3023910" y="2433801"/>
            <a:ext cx="75017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6254D1-6274-437A-9D83-FF0390E2E42B}"/>
              </a:ext>
            </a:extLst>
          </p:cNvPr>
          <p:cNvSpPr txBox="1"/>
          <p:nvPr/>
        </p:nvSpPr>
        <p:spPr>
          <a:xfrm>
            <a:off x="4016872" y="3019214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Medium Ding</a:t>
            </a:r>
          </a:p>
        </p:txBody>
      </p:sp>
      <p:pic>
        <p:nvPicPr>
          <p:cNvPr id="47" name="D145B321">
            <a:hlinkClick r:id="" action="ppaction://media"/>
            <a:extLst>
              <a:ext uri="{FF2B5EF4-FFF2-40B4-BE49-F238E27FC236}">
                <a16:creationId xmlns:a16="http://schemas.microsoft.com/office/drawing/2014/main" id="{E2759005-1B29-49CB-A6F2-1C6301522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4087" y="3044623"/>
            <a:ext cx="332115" cy="33211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41F48DE-D001-4249-B0E5-B085E7C87954}"/>
              </a:ext>
            </a:extLst>
          </p:cNvPr>
          <p:cNvSpPr/>
          <p:nvPr/>
        </p:nvSpPr>
        <p:spPr>
          <a:xfrm>
            <a:off x="3995376" y="1885622"/>
            <a:ext cx="1600557" cy="1061829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Flashing white lights in segments 1 and 2 above the patient’s door.</a:t>
            </a:r>
          </a:p>
        </p:txBody>
      </p:sp>
      <p:sp>
        <p:nvSpPr>
          <p:cNvPr id="51" name="Right Arrow 22">
            <a:extLst>
              <a:ext uri="{FF2B5EF4-FFF2-40B4-BE49-F238E27FC236}">
                <a16:creationId xmlns:a16="http://schemas.microsoft.com/office/drawing/2014/main" id="{4D400B1D-6794-4BDE-A0D4-375321ACD6C3}"/>
              </a:ext>
            </a:extLst>
          </p:cNvPr>
          <p:cNvSpPr/>
          <p:nvPr/>
        </p:nvSpPr>
        <p:spPr bwMode="auto">
          <a:xfrm>
            <a:off x="3226391" y="2421362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2" name="Right Arrow 22">
            <a:extLst>
              <a:ext uri="{FF2B5EF4-FFF2-40B4-BE49-F238E27FC236}">
                <a16:creationId xmlns:a16="http://schemas.microsoft.com/office/drawing/2014/main" id="{AD4A5BD3-BF39-4245-B36B-DC637DCCEBA8}"/>
              </a:ext>
            </a:extLst>
          </p:cNvPr>
          <p:cNvSpPr/>
          <p:nvPr/>
        </p:nvSpPr>
        <p:spPr bwMode="auto">
          <a:xfrm>
            <a:off x="5883351" y="2398565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3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9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AF54A277-E62A-42AD-9267-28FB34585025}"/>
              </a:ext>
            </a:extLst>
          </p:cNvPr>
          <p:cNvSpPr txBox="1">
            <a:spLocks/>
          </p:cNvSpPr>
          <p:nvPr/>
        </p:nvSpPr>
        <p:spPr>
          <a:xfrm>
            <a:off x="1" y="1084570"/>
            <a:ext cx="9143999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Assist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D673C0-F96B-42F4-A1C1-2A2770676370}"/>
              </a:ext>
            </a:extLst>
          </p:cNvPr>
          <p:cNvSpPr txBox="1"/>
          <p:nvPr/>
        </p:nvSpPr>
        <p:spPr>
          <a:xfrm>
            <a:off x="2772509" y="4505518"/>
            <a:ext cx="237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55" name="Picture 9" descr="Patient Station Enhanced Single">
            <a:extLst>
              <a:ext uri="{FF2B5EF4-FFF2-40B4-BE49-F238E27FC236}">
                <a16:creationId xmlns:a16="http://schemas.microsoft.com/office/drawing/2014/main" id="{2905B34D-497D-4DB2-BDAE-5510EBDF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8" y="1631882"/>
            <a:ext cx="916940" cy="5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AF6358D7-780A-46D2-9444-A463C6A8E48B}"/>
              </a:ext>
            </a:extLst>
          </p:cNvPr>
          <p:cNvSpPr/>
          <p:nvPr/>
        </p:nvSpPr>
        <p:spPr>
          <a:xfrm>
            <a:off x="878071" y="1836777"/>
            <a:ext cx="166397" cy="1454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7" name="Picture 1" descr="Description: C:\Users\JohnS\Desktop\John's Temp Folder - TSR\Clear Images\ButtonStations\StaffAssist copy.png">
            <a:extLst>
              <a:ext uri="{FF2B5EF4-FFF2-40B4-BE49-F238E27FC236}">
                <a16:creationId xmlns:a16="http://schemas.microsoft.com/office/drawing/2014/main" id="{E8693CC8-D77B-4F74-A7E0-B10471A8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8" y="2214238"/>
            <a:ext cx="698575" cy="86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FA650B96-636B-4C97-952D-AB1DB669CD58}"/>
              </a:ext>
            </a:extLst>
          </p:cNvPr>
          <p:cNvSpPr/>
          <p:nvPr/>
        </p:nvSpPr>
        <p:spPr>
          <a:xfrm>
            <a:off x="466158" y="2480149"/>
            <a:ext cx="290962" cy="2572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68BD71-8553-4AEA-8713-9D90574C56DE}"/>
              </a:ext>
            </a:extLst>
          </p:cNvPr>
          <p:cNvSpPr/>
          <p:nvPr/>
        </p:nvSpPr>
        <p:spPr>
          <a:xfrm>
            <a:off x="150057" y="4288774"/>
            <a:ext cx="5855943" cy="129049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3" name="Right Arrow 22">
            <a:extLst>
              <a:ext uri="{FF2B5EF4-FFF2-40B4-BE49-F238E27FC236}">
                <a16:creationId xmlns:a16="http://schemas.microsoft.com/office/drawing/2014/main" id="{4B53116D-0F39-44D5-952C-F60006169F5E}"/>
              </a:ext>
            </a:extLst>
          </p:cNvPr>
          <p:cNvSpPr/>
          <p:nvPr/>
        </p:nvSpPr>
        <p:spPr bwMode="auto">
          <a:xfrm>
            <a:off x="1157076" y="268512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00C8D-22B6-4505-8E15-5A47B4D5E8F0}"/>
              </a:ext>
            </a:extLst>
          </p:cNvPr>
          <p:cNvSpPr txBox="1"/>
          <p:nvPr/>
        </p:nvSpPr>
        <p:spPr>
          <a:xfrm>
            <a:off x="3651567" y="4405948"/>
            <a:ext cx="23817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Urgent Call Option: (This is an option to receive all urgent calls from all rooms.)   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(Uncheck box to receive urgent calls from your rooms only.)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6342F2-4469-4AA2-858C-ADE5299C1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68" y="4363328"/>
            <a:ext cx="2418739" cy="1143998"/>
          </a:xfrm>
          <a:prstGeom prst="rect">
            <a:avLst/>
          </a:prstGeom>
        </p:spPr>
      </p:pic>
      <p:pic>
        <p:nvPicPr>
          <p:cNvPr id="77" name="Picture 9" descr="Patient Station Enhanced Single">
            <a:extLst>
              <a:ext uri="{FF2B5EF4-FFF2-40B4-BE49-F238E27FC236}">
                <a16:creationId xmlns:a16="http://schemas.microsoft.com/office/drawing/2014/main" id="{7D2E8041-3A23-40CB-9924-FAE4C112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583002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7CB8442-A08F-4D66-A5B9-5842BC0B635D}"/>
              </a:ext>
            </a:extLst>
          </p:cNvPr>
          <p:cNvSpPr/>
          <p:nvPr/>
        </p:nvSpPr>
        <p:spPr>
          <a:xfrm>
            <a:off x="7984852" y="4690254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782C08D-4141-48BC-BD80-6ED4DD54C64D}"/>
              </a:ext>
            </a:extLst>
          </p:cNvPr>
          <p:cNvSpPr txBox="1"/>
          <p:nvPr/>
        </p:nvSpPr>
        <p:spPr>
          <a:xfrm>
            <a:off x="7148682" y="3832101"/>
            <a:ext cx="1782666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28B407D-7C6C-4360-893E-AD3FB0182228}"/>
              </a:ext>
            </a:extLst>
          </p:cNvPr>
          <p:cNvCxnSpPr>
            <a:cxnSpLocks/>
          </p:cNvCxnSpPr>
          <p:nvPr/>
        </p:nvCxnSpPr>
        <p:spPr>
          <a:xfrm>
            <a:off x="8144480" y="4271964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97481C0-12D1-4F39-9B36-4BE2DA9CBE5A}"/>
              </a:ext>
            </a:extLst>
          </p:cNvPr>
          <p:cNvSpPr txBox="1"/>
          <p:nvPr/>
        </p:nvSpPr>
        <p:spPr>
          <a:xfrm>
            <a:off x="3873325" y="3107776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Fast Ding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651320-6528-4D46-958A-9EF0C809E098}"/>
              </a:ext>
            </a:extLst>
          </p:cNvPr>
          <p:cNvSpPr/>
          <p:nvPr/>
        </p:nvSpPr>
        <p:spPr>
          <a:xfrm>
            <a:off x="3873325" y="2169079"/>
            <a:ext cx="160055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Cascading red lights in all 4 segments above the patient’s door.</a:t>
            </a:r>
          </a:p>
        </p:txBody>
      </p:sp>
      <p:pic>
        <p:nvPicPr>
          <p:cNvPr id="83" name="746BE82F">
            <a:hlinkClick r:id="" action="ppaction://media"/>
            <a:extLst>
              <a:ext uri="{FF2B5EF4-FFF2-40B4-BE49-F238E27FC236}">
                <a16:creationId xmlns:a16="http://schemas.microsoft.com/office/drawing/2014/main" id="{664C036E-5A24-4755-BC7B-2C19EC8C0A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82534" y="3133744"/>
            <a:ext cx="332090" cy="332090"/>
          </a:xfrm>
          <a:prstGeom prst="rect">
            <a:avLst/>
          </a:prstGeom>
        </p:spPr>
      </p:pic>
      <p:sp>
        <p:nvSpPr>
          <p:cNvPr id="84" name="Right Arrow 22">
            <a:extLst>
              <a:ext uri="{FF2B5EF4-FFF2-40B4-BE49-F238E27FC236}">
                <a16:creationId xmlns:a16="http://schemas.microsoft.com/office/drawing/2014/main" id="{2E4BD3B8-7B90-4DAF-8B04-BD907B456BC6}"/>
              </a:ext>
            </a:extLst>
          </p:cNvPr>
          <p:cNvSpPr/>
          <p:nvPr/>
        </p:nvSpPr>
        <p:spPr bwMode="auto">
          <a:xfrm>
            <a:off x="2956030" y="268512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E467F2-B0A7-4583-B660-68AD7C2F09F4}"/>
              </a:ext>
            </a:extLst>
          </p:cNvPr>
          <p:cNvSpPr/>
          <p:nvPr/>
        </p:nvSpPr>
        <p:spPr>
          <a:xfrm>
            <a:off x="5686425" y="2151959"/>
            <a:ext cx="3244923" cy="134823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6" name="Picture 21" descr="Console150">
            <a:extLst>
              <a:ext uri="{FF2B5EF4-FFF2-40B4-BE49-F238E27FC236}">
                <a16:creationId xmlns:a16="http://schemas.microsoft.com/office/drawing/2014/main" id="{C38C22A3-36AE-4642-AD07-0484EB12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17" y="2200673"/>
            <a:ext cx="986236" cy="8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8945306-B10B-45A5-A940-D20989696321}"/>
              </a:ext>
            </a:extLst>
          </p:cNvPr>
          <p:cNvSpPr txBox="1"/>
          <p:nvPr/>
        </p:nvSpPr>
        <p:spPr>
          <a:xfrm>
            <a:off x="5686426" y="3138757"/>
            <a:ext cx="172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Console will ring immediately.</a:t>
            </a:r>
          </a:p>
          <a:p>
            <a:pPr marL="128582" indent="-128582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Local console(s)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653556CC-F860-4852-862B-A21131159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4817" y="2273429"/>
            <a:ext cx="1057384" cy="70167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28C221D-A95A-4FEB-9BA3-8FFBF4CF58C7}"/>
              </a:ext>
            </a:extLst>
          </p:cNvPr>
          <p:cNvSpPr txBox="1"/>
          <p:nvPr/>
        </p:nvSpPr>
        <p:spPr>
          <a:xfrm>
            <a:off x="7732347" y="3103919"/>
            <a:ext cx="134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Annunciation at Duty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Stations on unit.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76102E-3A81-4861-AF02-E8C4DB6DDCB5}"/>
              </a:ext>
            </a:extLst>
          </p:cNvPr>
          <p:cNvSpPr/>
          <p:nvPr/>
        </p:nvSpPr>
        <p:spPr bwMode="auto">
          <a:xfrm>
            <a:off x="2620902" y="4505518"/>
            <a:ext cx="522349" cy="26678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pic>
        <p:nvPicPr>
          <p:cNvPr id="41" name="Picture 6" descr="CorrLight_R_float_rgbwithtwocolors copy">
            <a:extLst>
              <a:ext uri="{FF2B5EF4-FFF2-40B4-BE49-F238E27FC236}">
                <a16:creationId xmlns:a16="http://schemas.microsoft.com/office/drawing/2014/main" id="{3AF97667-0DE9-4FFF-86D5-518F1163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ACA236E-019B-4738-96FB-585FDCBA5E33}"/>
              </a:ext>
            </a:extLst>
          </p:cNvPr>
          <p:cNvSpPr/>
          <p:nvPr/>
        </p:nvSpPr>
        <p:spPr bwMode="auto">
          <a:xfrm rot="836052" flipV="1">
            <a:off x="2152404" y="2482374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CC7ACC7C-7877-4063-90C8-9612AAA1C7B2}"/>
              </a:ext>
            </a:extLst>
          </p:cNvPr>
          <p:cNvSpPr/>
          <p:nvPr/>
        </p:nvSpPr>
        <p:spPr bwMode="auto">
          <a:xfrm rot="398659" flipV="1">
            <a:off x="2372146" y="2508512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D82E55E0-AB8B-4411-A26B-CC301FB11C27}"/>
              </a:ext>
            </a:extLst>
          </p:cNvPr>
          <p:cNvSpPr/>
          <p:nvPr/>
        </p:nvSpPr>
        <p:spPr bwMode="auto">
          <a:xfrm rot="398659" flipV="1">
            <a:off x="2520206" y="2499536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A9FAD121-2CDF-48D6-B941-195D267F0BFA}"/>
              </a:ext>
            </a:extLst>
          </p:cNvPr>
          <p:cNvSpPr/>
          <p:nvPr/>
        </p:nvSpPr>
        <p:spPr bwMode="auto">
          <a:xfrm rot="836052" flipV="1">
            <a:off x="2150548" y="2690809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3A8B4B3A-3A46-4CEF-997A-75C225A16C53}"/>
              </a:ext>
            </a:extLst>
          </p:cNvPr>
          <p:cNvSpPr/>
          <p:nvPr/>
        </p:nvSpPr>
        <p:spPr bwMode="auto">
          <a:xfrm rot="398659" flipV="1">
            <a:off x="2370290" y="2716946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06D60592-CC2D-4808-91B5-D2F046B0DCF3}"/>
              </a:ext>
            </a:extLst>
          </p:cNvPr>
          <p:cNvSpPr/>
          <p:nvPr/>
        </p:nvSpPr>
        <p:spPr bwMode="auto">
          <a:xfrm rot="398659" flipV="1">
            <a:off x="2518937" y="2707971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CFDBE2A7-DCB7-4115-A992-9AF6B8C86E73}"/>
              </a:ext>
            </a:extLst>
          </p:cNvPr>
          <p:cNvSpPr/>
          <p:nvPr/>
        </p:nvSpPr>
        <p:spPr bwMode="auto">
          <a:xfrm rot="836052" flipV="1">
            <a:off x="2147867" y="2899834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50D3D23F-0806-4D7D-BF7C-32416749958B}"/>
              </a:ext>
            </a:extLst>
          </p:cNvPr>
          <p:cNvSpPr/>
          <p:nvPr/>
        </p:nvSpPr>
        <p:spPr bwMode="auto">
          <a:xfrm rot="398659" flipV="1">
            <a:off x="2367610" y="2925970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95276CEA-B31A-4B03-8BD9-8061A4B9F5E9}"/>
              </a:ext>
            </a:extLst>
          </p:cNvPr>
          <p:cNvSpPr/>
          <p:nvPr/>
        </p:nvSpPr>
        <p:spPr bwMode="auto">
          <a:xfrm rot="398659" flipV="1">
            <a:off x="2519479" y="2916995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51" name="Parallelogram 50">
            <a:extLst>
              <a:ext uri="{FF2B5EF4-FFF2-40B4-BE49-F238E27FC236}">
                <a16:creationId xmlns:a16="http://schemas.microsoft.com/office/drawing/2014/main" id="{87E6131B-2C6E-4600-9BA9-85A52F854BAC}"/>
              </a:ext>
            </a:extLst>
          </p:cNvPr>
          <p:cNvSpPr/>
          <p:nvPr/>
        </p:nvSpPr>
        <p:spPr bwMode="auto">
          <a:xfrm rot="836052" flipV="1">
            <a:off x="2146011" y="3108269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28CDAC36-B25D-411C-9275-61803AB96F05}"/>
              </a:ext>
            </a:extLst>
          </p:cNvPr>
          <p:cNvSpPr/>
          <p:nvPr/>
        </p:nvSpPr>
        <p:spPr bwMode="auto">
          <a:xfrm rot="398659" flipV="1">
            <a:off x="2365754" y="3134405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3" name="Parallelogram 52">
            <a:extLst>
              <a:ext uri="{FF2B5EF4-FFF2-40B4-BE49-F238E27FC236}">
                <a16:creationId xmlns:a16="http://schemas.microsoft.com/office/drawing/2014/main" id="{559FAB85-B01F-4410-BD7B-562ACB5A44F8}"/>
              </a:ext>
            </a:extLst>
          </p:cNvPr>
          <p:cNvSpPr/>
          <p:nvPr/>
        </p:nvSpPr>
        <p:spPr bwMode="auto">
          <a:xfrm rot="398659" flipV="1">
            <a:off x="2518211" y="3125430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pic>
        <p:nvPicPr>
          <p:cNvPr id="90" name="Picture 6" descr="CorrLight_R_float_rgbwithtwocolors copy">
            <a:extLst>
              <a:ext uri="{FF2B5EF4-FFF2-40B4-BE49-F238E27FC236}">
                <a16:creationId xmlns:a16="http://schemas.microsoft.com/office/drawing/2014/main" id="{47946D7D-5C1C-4879-804A-131EBD72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1" name="Parallelogram 90">
            <a:extLst>
              <a:ext uri="{FF2B5EF4-FFF2-40B4-BE49-F238E27FC236}">
                <a16:creationId xmlns:a16="http://schemas.microsoft.com/office/drawing/2014/main" id="{9BF13E7D-3CCA-4AA3-9B78-E95CA2229824}"/>
              </a:ext>
            </a:extLst>
          </p:cNvPr>
          <p:cNvSpPr/>
          <p:nvPr/>
        </p:nvSpPr>
        <p:spPr bwMode="auto">
          <a:xfrm rot="836052" flipV="1">
            <a:off x="2152404" y="2478564"/>
            <a:ext cx="273003" cy="197788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009E04C5-851A-4C8A-BC59-BD9002E5215E}"/>
              </a:ext>
            </a:extLst>
          </p:cNvPr>
          <p:cNvSpPr/>
          <p:nvPr/>
        </p:nvSpPr>
        <p:spPr bwMode="auto">
          <a:xfrm rot="398659" flipV="1">
            <a:off x="2372146" y="2504702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3" name="Parallelogram 92">
            <a:extLst>
              <a:ext uri="{FF2B5EF4-FFF2-40B4-BE49-F238E27FC236}">
                <a16:creationId xmlns:a16="http://schemas.microsoft.com/office/drawing/2014/main" id="{A04A9201-1038-4534-B4AB-3146A4E1E41C}"/>
              </a:ext>
            </a:extLst>
          </p:cNvPr>
          <p:cNvSpPr/>
          <p:nvPr/>
        </p:nvSpPr>
        <p:spPr bwMode="auto">
          <a:xfrm rot="398659" flipV="1">
            <a:off x="2520206" y="2502077"/>
            <a:ext cx="75017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94" name="Parallelogram 93">
            <a:extLst>
              <a:ext uri="{FF2B5EF4-FFF2-40B4-BE49-F238E27FC236}">
                <a16:creationId xmlns:a16="http://schemas.microsoft.com/office/drawing/2014/main" id="{B04BAAD6-EE71-490C-B1A6-F0400AEA32C0}"/>
              </a:ext>
            </a:extLst>
          </p:cNvPr>
          <p:cNvSpPr/>
          <p:nvPr/>
        </p:nvSpPr>
        <p:spPr bwMode="auto">
          <a:xfrm rot="836052" flipV="1">
            <a:off x="2154029" y="2692313"/>
            <a:ext cx="273003" cy="197788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5" name="Parallelogram 94">
            <a:extLst>
              <a:ext uri="{FF2B5EF4-FFF2-40B4-BE49-F238E27FC236}">
                <a16:creationId xmlns:a16="http://schemas.microsoft.com/office/drawing/2014/main" id="{E96A57D4-FDF0-4002-BBA2-0CD212CCD144}"/>
              </a:ext>
            </a:extLst>
          </p:cNvPr>
          <p:cNvSpPr/>
          <p:nvPr/>
        </p:nvSpPr>
        <p:spPr bwMode="auto">
          <a:xfrm rot="398659" flipV="1">
            <a:off x="2366255" y="2723082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6" name="Parallelogram 95">
            <a:extLst>
              <a:ext uri="{FF2B5EF4-FFF2-40B4-BE49-F238E27FC236}">
                <a16:creationId xmlns:a16="http://schemas.microsoft.com/office/drawing/2014/main" id="{F9DC337B-19CD-410D-9DA8-C5C5D3DEF9CD}"/>
              </a:ext>
            </a:extLst>
          </p:cNvPr>
          <p:cNvSpPr/>
          <p:nvPr/>
        </p:nvSpPr>
        <p:spPr bwMode="auto">
          <a:xfrm rot="398659" flipV="1">
            <a:off x="2508899" y="2715341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7" name="Parallelogram 96">
            <a:extLst>
              <a:ext uri="{FF2B5EF4-FFF2-40B4-BE49-F238E27FC236}">
                <a16:creationId xmlns:a16="http://schemas.microsoft.com/office/drawing/2014/main" id="{E1AD2CB5-6DE7-4549-B850-E2CF54666AC6}"/>
              </a:ext>
            </a:extLst>
          </p:cNvPr>
          <p:cNvSpPr/>
          <p:nvPr/>
        </p:nvSpPr>
        <p:spPr bwMode="auto">
          <a:xfrm rot="836052" flipV="1">
            <a:off x="2146202" y="2903126"/>
            <a:ext cx="302808" cy="197788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8" name="Parallelogram 97">
            <a:extLst>
              <a:ext uri="{FF2B5EF4-FFF2-40B4-BE49-F238E27FC236}">
                <a16:creationId xmlns:a16="http://schemas.microsoft.com/office/drawing/2014/main" id="{8FDCC14B-6C1C-4E9E-9A6B-E025523C5FDC}"/>
              </a:ext>
            </a:extLst>
          </p:cNvPr>
          <p:cNvSpPr/>
          <p:nvPr/>
        </p:nvSpPr>
        <p:spPr bwMode="auto">
          <a:xfrm rot="398659" flipV="1">
            <a:off x="2363237" y="2932198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9" name="Parallelogram 98">
            <a:extLst>
              <a:ext uri="{FF2B5EF4-FFF2-40B4-BE49-F238E27FC236}">
                <a16:creationId xmlns:a16="http://schemas.microsoft.com/office/drawing/2014/main" id="{023D0CCC-E685-49FF-9E6D-80F812A0B15A}"/>
              </a:ext>
            </a:extLst>
          </p:cNvPr>
          <p:cNvSpPr/>
          <p:nvPr/>
        </p:nvSpPr>
        <p:spPr bwMode="auto">
          <a:xfrm rot="398659" flipV="1">
            <a:off x="2511297" y="2929573"/>
            <a:ext cx="75017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100" name="Parallelogram 99">
            <a:extLst>
              <a:ext uri="{FF2B5EF4-FFF2-40B4-BE49-F238E27FC236}">
                <a16:creationId xmlns:a16="http://schemas.microsoft.com/office/drawing/2014/main" id="{62B7029F-3DB1-45FC-B8B8-1A9404832532}"/>
              </a:ext>
            </a:extLst>
          </p:cNvPr>
          <p:cNvSpPr/>
          <p:nvPr/>
        </p:nvSpPr>
        <p:spPr bwMode="auto">
          <a:xfrm rot="836052" flipV="1">
            <a:off x="2152404" y="3113229"/>
            <a:ext cx="273003" cy="197788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1" name="Parallelogram 100">
            <a:extLst>
              <a:ext uri="{FF2B5EF4-FFF2-40B4-BE49-F238E27FC236}">
                <a16:creationId xmlns:a16="http://schemas.microsoft.com/office/drawing/2014/main" id="{9834E6EC-1125-420C-B8FA-43662E5BB9E4}"/>
              </a:ext>
            </a:extLst>
          </p:cNvPr>
          <p:cNvSpPr/>
          <p:nvPr/>
        </p:nvSpPr>
        <p:spPr bwMode="auto">
          <a:xfrm rot="398659" flipV="1">
            <a:off x="2365856" y="3139463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2" name="Parallelogram 101">
            <a:extLst>
              <a:ext uri="{FF2B5EF4-FFF2-40B4-BE49-F238E27FC236}">
                <a16:creationId xmlns:a16="http://schemas.microsoft.com/office/drawing/2014/main" id="{15F87966-BE97-4081-A288-175D52DAD6D5}"/>
              </a:ext>
            </a:extLst>
          </p:cNvPr>
          <p:cNvSpPr/>
          <p:nvPr/>
        </p:nvSpPr>
        <p:spPr bwMode="auto">
          <a:xfrm rot="398659" flipV="1">
            <a:off x="2509938" y="3136839"/>
            <a:ext cx="75017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pic>
        <p:nvPicPr>
          <p:cNvPr id="2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BACDEF0A-0146-13EA-51F3-356C231B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6" y="445876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taffAss_0">
            <a:extLst>
              <a:ext uri="{FF2B5EF4-FFF2-40B4-BE49-F238E27FC236}">
                <a16:creationId xmlns:a16="http://schemas.microsoft.com/office/drawing/2014/main" id="{E952FC02-D694-2B56-89BE-89246215B370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8404" y="3178623"/>
            <a:ext cx="737725" cy="8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3AA76-EF7D-BB05-FB09-E8A3B207577D}"/>
              </a:ext>
            </a:extLst>
          </p:cNvPr>
          <p:cNvSpPr txBox="1"/>
          <p:nvPr/>
        </p:nvSpPr>
        <p:spPr>
          <a:xfrm>
            <a:off x="355993" y="4499663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6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055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0429E99-3E6A-4084-ADF3-95CD12DE528F}"/>
              </a:ext>
            </a:extLst>
          </p:cNvPr>
          <p:cNvSpPr txBox="1"/>
          <p:nvPr/>
        </p:nvSpPr>
        <p:spPr>
          <a:xfrm>
            <a:off x="2772509" y="4505518"/>
            <a:ext cx="237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53" name="Picture 9" descr="Patient Station Enhanced Single">
            <a:extLst>
              <a:ext uri="{FF2B5EF4-FFF2-40B4-BE49-F238E27FC236}">
                <a16:creationId xmlns:a16="http://schemas.microsoft.com/office/drawing/2014/main" id="{FCFD487D-24F8-4EC3-86B0-8EB89B19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" y="2179569"/>
            <a:ext cx="916940" cy="5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7C7D4AEF-EBCC-4942-9B21-16B4D8B78C5F}"/>
              </a:ext>
            </a:extLst>
          </p:cNvPr>
          <p:cNvSpPr/>
          <p:nvPr/>
        </p:nvSpPr>
        <p:spPr>
          <a:xfrm>
            <a:off x="723257" y="2501672"/>
            <a:ext cx="166397" cy="1454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5" name="Picture 1" descr="Description: C:\Users\JohnS\Desktop\John's Temp Folder - TSR\Clear Images\ButtonStations\StaffAssist copy.png">
            <a:extLst>
              <a:ext uri="{FF2B5EF4-FFF2-40B4-BE49-F238E27FC236}">
                <a16:creationId xmlns:a16="http://schemas.microsoft.com/office/drawing/2014/main" id="{49E1CEC8-A628-4595-B372-BDE06C7B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7" y="2801621"/>
            <a:ext cx="791393" cy="97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4D59AA5D-46E1-4A29-B8B2-63A6C261F847}"/>
              </a:ext>
            </a:extLst>
          </p:cNvPr>
          <p:cNvSpPr/>
          <p:nvPr/>
        </p:nvSpPr>
        <p:spPr>
          <a:xfrm>
            <a:off x="387695" y="3376488"/>
            <a:ext cx="290962" cy="2572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CB34F6-0E51-4AB0-BC90-D7F2B162E4CD}"/>
              </a:ext>
            </a:extLst>
          </p:cNvPr>
          <p:cNvSpPr/>
          <p:nvPr/>
        </p:nvSpPr>
        <p:spPr>
          <a:xfrm>
            <a:off x="150057" y="4279813"/>
            <a:ext cx="5855943" cy="129049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8" name="Picture 6" descr="CorrLight_R_float_rgbwithtwocolors copy">
            <a:extLst>
              <a:ext uri="{FF2B5EF4-FFF2-40B4-BE49-F238E27FC236}">
                <a16:creationId xmlns:a16="http://schemas.microsoft.com/office/drawing/2014/main" id="{D3F6C1F0-0D50-41A9-8918-BF37309C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9" name="Parallelogram 58">
            <a:extLst>
              <a:ext uri="{FF2B5EF4-FFF2-40B4-BE49-F238E27FC236}">
                <a16:creationId xmlns:a16="http://schemas.microsoft.com/office/drawing/2014/main" id="{018B364D-FC00-43AE-B1B6-FB11A2A4C1E8}"/>
              </a:ext>
            </a:extLst>
          </p:cNvPr>
          <p:cNvSpPr/>
          <p:nvPr/>
        </p:nvSpPr>
        <p:spPr bwMode="auto">
          <a:xfrm rot="836052" flipV="1">
            <a:off x="2152404" y="2482374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88823FD4-F669-428F-8C3B-D24054BD45C4}"/>
              </a:ext>
            </a:extLst>
          </p:cNvPr>
          <p:cNvSpPr/>
          <p:nvPr/>
        </p:nvSpPr>
        <p:spPr bwMode="auto">
          <a:xfrm rot="398659" flipV="1">
            <a:off x="2372146" y="2508512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505A29B8-8700-4C76-AD04-7EE4BF0099DF}"/>
              </a:ext>
            </a:extLst>
          </p:cNvPr>
          <p:cNvSpPr/>
          <p:nvPr/>
        </p:nvSpPr>
        <p:spPr bwMode="auto">
          <a:xfrm rot="398659" flipV="1">
            <a:off x="2520206" y="2499536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8848144A-095A-47BA-A7AB-BA66EAF591D5}"/>
              </a:ext>
            </a:extLst>
          </p:cNvPr>
          <p:cNvSpPr/>
          <p:nvPr/>
        </p:nvSpPr>
        <p:spPr bwMode="auto">
          <a:xfrm rot="836052" flipV="1">
            <a:off x="2150548" y="2690809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3" name="Parallelogram 62">
            <a:extLst>
              <a:ext uri="{FF2B5EF4-FFF2-40B4-BE49-F238E27FC236}">
                <a16:creationId xmlns:a16="http://schemas.microsoft.com/office/drawing/2014/main" id="{48916E7A-5EB5-4C62-A4C1-C62B7C3593DD}"/>
              </a:ext>
            </a:extLst>
          </p:cNvPr>
          <p:cNvSpPr/>
          <p:nvPr/>
        </p:nvSpPr>
        <p:spPr bwMode="auto">
          <a:xfrm rot="398659" flipV="1">
            <a:off x="2370290" y="2716946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4" name="Parallelogram 63">
            <a:extLst>
              <a:ext uri="{FF2B5EF4-FFF2-40B4-BE49-F238E27FC236}">
                <a16:creationId xmlns:a16="http://schemas.microsoft.com/office/drawing/2014/main" id="{9E571C11-89A6-4B93-8A17-1FA7ADDDA9C5}"/>
              </a:ext>
            </a:extLst>
          </p:cNvPr>
          <p:cNvSpPr/>
          <p:nvPr/>
        </p:nvSpPr>
        <p:spPr bwMode="auto">
          <a:xfrm rot="398659" flipV="1">
            <a:off x="2518937" y="2707971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2ED2A31B-5DF9-458A-9426-704BBF1101F4}"/>
              </a:ext>
            </a:extLst>
          </p:cNvPr>
          <p:cNvSpPr/>
          <p:nvPr/>
        </p:nvSpPr>
        <p:spPr bwMode="auto">
          <a:xfrm rot="836052" flipV="1">
            <a:off x="2147867" y="2899834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6" name="Parallelogram 65">
            <a:extLst>
              <a:ext uri="{FF2B5EF4-FFF2-40B4-BE49-F238E27FC236}">
                <a16:creationId xmlns:a16="http://schemas.microsoft.com/office/drawing/2014/main" id="{79E004DE-D72C-46D3-877E-60EA7C580491}"/>
              </a:ext>
            </a:extLst>
          </p:cNvPr>
          <p:cNvSpPr/>
          <p:nvPr/>
        </p:nvSpPr>
        <p:spPr bwMode="auto">
          <a:xfrm rot="398659" flipV="1">
            <a:off x="2367610" y="2925970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7" name="Parallelogram 66">
            <a:extLst>
              <a:ext uri="{FF2B5EF4-FFF2-40B4-BE49-F238E27FC236}">
                <a16:creationId xmlns:a16="http://schemas.microsoft.com/office/drawing/2014/main" id="{1756BA3B-8DD7-4F53-8920-6D019688544E}"/>
              </a:ext>
            </a:extLst>
          </p:cNvPr>
          <p:cNvSpPr/>
          <p:nvPr/>
        </p:nvSpPr>
        <p:spPr bwMode="auto">
          <a:xfrm rot="398659" flipV="1">
            <a:off x="2519479" y="2916995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4AE0B97B-BCB1-4E35-993F-8071031DDF9C}"/>
              </a:ext>
            </a:extLst>
          </p:cNvPr>
          <p:cNvSpPr/>
          <p:nvPr/>
        </p:nvSpPr>
        <p:spPr bwMode="auto">
          <a:xfrm rot="836052" flipV="1">
            <a:off x="2146011" y="3108269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9" name="Parallelogram 68">
            <a:extLst>
              <a:ext uri="{FF2B5EF4-FFF2-40B4-BE49-F238E27FC236}">
                <a16:creationId xmlns:a16="http://schemas.microsoft.com/office/drawing/2014/main" id="{F6496623-8415-4415-8C91-4847C331E5FE}"/>
              </a:ext>
            </a:extLst>
          </p:cNvPr>
          <p:cNvSpPr/>
          <p:nvPr/>
        </p:nvSpPr>
        <p:spPr bwMode="auto">
          <a:xfrm rot="398659" flipV="1">
            <a:off x="2365754" y="3134405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52DF578D-39C0-4F71-852E-B90EE5B7BEF8}"/>
              </a:ext>
            </a:extLst>
          </p:cNvPr>
          <p:cNvSpPr/>
          <p:nvPr/>
        </p:nvSpPr>
        <p:spPr bwMode="auto">
          <a:xfrm rot="398659" flipV="1">
            <a:off x="2518211" y="3125430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1" name="Right Arrow 22">
            <a:extLst>
              <a:ext uri="{FF2B5EF4-FFF2-40B4-BE49-F238E27FC236}">
                <a16:creationId xmlns:a16="http://schemas.microsoft.com/office/drawing/2014/main" id="{4EA921E0-3C58-47CA-8153-1EF6809CB6BD}"/>
              </a:ext>
            </a:extLst>
          </p:cNvPr>
          <p:cNvSpPr/>
          <p:nvPr/>
        </p:nvSpPr>
        <p:spPr bwMode="auto">
          <a:xfrm>
            <a:off x="1122024" y="2688947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3C3792-5987-4F0A-BCDD-98FF6EDEFC80}"/>
              </a:ext>
            </a:extLst>
          </p:cNvPr>
          <p:cNvSpPr txBox="1"/>
          <p:nvPr/>
        </p:nvSpPr>
        <p:spPr>
          <a:xfrm>
            <a:off x="3651567" y="4405948"/>
            <a:ext cx="23817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Urgent Call Option: (This is an option to receive all urgent calls from all rooms.)   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(Uncheck box to receive urgent calls from your rooms only.)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29F585C-2178-47A6-BB94-A18807D39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468" y="4363328"/>
            <a:ext cx="2418739" cy="1143998"/>
          </a:xfrm>
          <a:prstGeom prst="rect">
            <a:avLst/>
          </a:prstGeom>
        </p:spPr>
      </p:pic>
      <p:pic>
        <p:nvPicPr>
          <p:cNvPr id="75" name="Picture 9" descr="Patient Station Enhanced Single">
            <a:extLst>
              <a:ext uri="{FF2B5EF4-FFF2-40B4-BE49-F238E27FC236}">
                <a16:creationId xmlns:a16="http://schemas.microsoft.com/office/drawing/2014/main" id="{508766AF-159D-44E8-85CA-7444EE34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583002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5857C1F2-CF0C-4AE6-B3E9-746C25BBF94E}"/>
              </a:ext>
            </a:extLst>
          </p:cNvPr>
          <p:cNvSpPr/>
          <p:nvPr/>
        </p:nvSpPr>
        <p:spPr>
          <a:xfrm>
            <a:off x="7984852" y="4690254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F0D34D1-B634-4A52-8C2D-BABA9AEECCA5}"/>
              </a:ext>
            </a:extLst>
          </p:cNvPr>
          <p:cNvSpPr txBox="1"/>
          <p:nvPr/>
        </p:nvSpPr>
        <p:spPr>
          <a:xfrm>
            <a:off x="7148682" y="3832101"/>
            <a:ext cx="1782666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247D0C8-7018-44C4-BD26-9BE39861F1CB}"/>
              </a:ext>
            </a:extLst>
          </p:cNvPr>
          <p:cNvCxnSpPr>
            <a:cxnSpLocks/>
          </p:cNvCxnSpPr>
          <p:nvPr/>
        </p:nvCxnSpPr>
        <p:spPr>
          <a:xfrm>
            <a:off x="8144480" y="4271964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EB018F9-12BD-445F-916C-A7173DF79C2E}"/>
              </a:ext>
            </a:extLst>
          </p:cNvPr>
          <p:cNvSpPr txBox="1"/>
          <p:nvPr/>
        </p:nvSpPr>
        <p:spPr>
          <a:xfrm>
            <a:off x="3873325" y="3107776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Warble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FEBEB3-25DB-4EFE-82C6-B333D9F4A38D}"/>
              </a:ext>
            </a:extLst>
          </p:cNvPr>
          <p:cNvSpPr/>
          <p:nvPr/>
        </p:nvSpPr>
        <p:spPr>
          <a:xfrm>
            <a:off x="3873325" y="2169079"/>
            <a:ext cx="160055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Cascading blue lights in all 4 segments above the patient’s door.</a:t>
            </a:r>
          </a:p>
        </p:txBody>
      </p:sp>
      <p:sp>
        <p:nvSpPr>
          <p:cNvPr id="81" name="Right Arrow 22">
            <a:extLst>
              <a:ext uri="{FF2B5EF4-FFF2-40B4-BE49-F238E27FC236}">
                <a16:creationId xmlns:a16="http://schemas.microsoft.com/office/drawing/2014/main" id="{34A46639-0A2F-49EC-8D81-E5F8A0DD7940}"/>
              </a:ext>
            </a:extLst>
          </p:cNvPr>
          <p:cNvSpPr/>
          <p:nvPr/>
        </p:nvSpPr>
        <p:spPr bwMode="auto">
          <a:xfrm>
            <a:off x="2956030" y="268512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F197FB4-C2E0-40D6-A196-4DCBD0C67E77}"/>
              </a:ext>
            </a:extLst>
          </p:cNvPr>
          <p:cNvSpPr/>
          <p:nvPr/>
        </p:nvSpPr>
        <p:spPr>
          <a:xfrm>
            <a:off x="5686425" y="2151959"/>
            <a:ext cx="3244923" cy="134823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3" name="Picture 21" descr="Console150">
            <a:extLst>
              <a:ext uri="{FF2B5EF4-FFF2-40B4-BE49-F238E27FC236}">
                <a16:creationId xmlns:a16="http://schemas.microsoft.com/office/drawing/2014/main" id="{744796DD-286A-4BA0-81C1-B46F1A06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17" y="2200673"/>
            <a:ext cx="986236" cy="8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E4062BB0-E635-445F-9487-39218D997158}"/>
              </a:ext>
            </a:extLst>
          </p:cNvPr>
          <p:cNvSpPr txBox="1"/>
          <p:nvPr/>
        </p:nvSpPr>
        <p:spPr>
          <a:xfrm>
            <a:off x="5686426" y="3045645"/>
            <a:ext cx="1721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Console will ring immediately.</a:t>
            </a:r>
          </a:p>
          <a:p>
            <a:pPr marL="128582" indent="-128582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Local console(s)</a:t>
            </a:r>
          </a:p>
          <a:p>
            <a:pPr marL="128582" indent="-128582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PBX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93BF1C2-4E80-4163-AD82-7B70E5B167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4817" y="2273429"/>
            <a:ext cx="1057384" cy="70167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97AA96F-5352-4DC3-89DE-27B4EE59B64D}"/>
              </a:ext>
            </a:extLst>
          </p:cNvPr>
          <p:cNvSpPr txBox="1"/>
          <p:nvPr/>
        </p:nvSpPr>
        <p:spPr>
          <a:xfrm>
            <a:off x="7732347" y="3103919"/>
            <a:ext cx="134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Annunciation at Duty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Stations on unit.</a:t>
            </a:r>
          </a:p>
        </p:txBody>
      </p:sp>
      <p:pic>
        <p:nvPicPr>
          <p:cNvPr id="87" name="44DE85BF">
            <a:hlinkClick r:id="" action="ppaction://media"/>
            <a:extLst>
              <a:ext uri="{FF2B5EF4-FFF2-40B4-BE49-F238E27FC236}">
                <a16:creationId xmlns:a16="http://schemas.microsoft.com/office/drawing/2014/main" id="{BA03D346-AD66-467A-975F-EFE8577F6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82534" y="3123169"/>
            <a:ext cx="346239" cy="346239"/>
          </a:xfrm>
          <a:prstGeom prst="rect">
            <a:avLst/>
          </a:prstGeom>
        </p:spPr>
      </p:pic>
      <p:sp>
        <p:nvSpPr>
          <p:cNvPr id="89" name="Title 1">
            <a:extLst>
              <a:ext uri="{FF2B5EF4-FFF2-40B4-BE49-F238E27FC236}">
                <a16:creationId xmlns:a16="http://schemas.microsoft.com/office/drawing/2014/main" id="{43BFCDD5-3058-4683-BAD5-47292EDC24A8}"/>
              </a:ext>
            </a:extLst>
          </p:cNvPr>
          <p:cNvSpPr txBox="1">
            <a:spLocks/>
          </p:cNvSpPr>
          <p:nvPr/>
        </p:nvSpPr>
        <p:spPr>
          <a:xfrm>
            <a:off x="32294" y="492164"/>
            <a:ext cx="9143999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Blue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CF747F-0ABD-443D-A115-E0ECF5BF849A}"/>
              </a:ext>
            </a:extLst>
          </p:cNvPr>
          <p:cNvSpPr/>
          <p:nvPr/>
        </p:nvSpPr>
        <p:spPr bwMode="auto">
          <a:xfrm>
            <a:off x="2620902" y="4505518"/>
            <a:ext cx="522349" cy="26678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pic>
        <p:nvPicPr>
          <p:cNvPr id="92" name="Picture 6" descr="CorrLight_R_float_rgbwithtwocolors copy">
            <a:extLst>
              <a:ext uri="{FF2B5EF4-FFF2-40B4-BE49-F238E27FC236}">
                <a16:creationId xmlns:a16="http://schemas.microsoft.com/office/drawing/2014/main" id="{3AB750BB-2E0A-462D-93D6-BE320157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3" name="Parallelogram 92">
            <a:extLst>
              <a:ext uri="{FF2B5EF4-FFF2-40B4-BE49-F238E27FC236}">
                <a16:creationId xmlns:a16="http://schemas.microsoft.com/office/drawing/2014/main" id="{8FA8A840-2E7F-4CB3-9C97-4CBFF2EFAAE4}"/>
              </a:ext>
            </a:extLst>
          </p:cNvPr>
          <p:cNvSpPr/>
          <p:nvPr/>
        </p:nvSpPr>
        <p:spPr bwMode="auto">
          <a:xfrm rot="836052" flipV="1">
            <a:off x="2152404" y="2478564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4" name="Parallelogram 93">
            <a:extLst>
              <a:ext uri="{FF2B5EF4-FFF2-40B4-BE49-F238E27FC236}">
                <a16:creationId xmlns:a16="http://schemas.microsoft.com/office/drawing/2014/main" id="{AABD39A6-C760-4EBC-BF88-5841A68569F2}"/>
              </a:ext>
            </a:extLst>
          </p:cNvPr>
          <p:cNvSpPr/>
          <p:nvPr/>
        </p:nvSpPr>
        <p:spPr bwMode="auto">
          <a:xfrm rot="398659" flipV="1">
            <a:off x="2372146" y="2504702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5" name="Parallelogram 94">
            <a:extLst>
              <a:ext uri="{FF2B5EF4-FFF2-40B4-BE49-F238E27FC236}">
                <a16:creationId xmlns:a16="http://schemas.microsoft.com/office/drawing/2014/main" id="{12D5241B-709D-4FFC-AFB7-F89E2FE1BBB8}"/>
              </a:ext>
            </a:extLst>
          </p:cNvPr>
          <p:cNvSpPr/>
          <p:nvPr/>
        </p:nvSpPr>
        <p:spPr bwMode="auto">
          <a:xfrm rot="398659" flipV="1">
            <a:off x="2520206" y="2502077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96" name="Parallelogram 95">
            <a:extLst>
              <a:ext uri="{FF2B5EF4-FFF2-40B4-BE49-F238E27FC236}">
                <a16:creationId xmlns:a16="http://schemas.microsoft.com/office/drawing/2014/main" id="{52BAF0FC-5CEB-4A05-9843-ECFF3EABD496}"/>
              </a:ext>
            </a:extLst>
          </p:cNvPr>
          <p:cNvSpPr/>
          <p:nvPr/>
        </p:nvSpPr>
        <p:spPr bwMode="auto">
          <a:xfrm rot="836052" flipV="1">
            <a:off x="2154029" y="2692313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7" name="Parallelogram 96">
            <a:extLst>
              <a:ext uri="{FF2B5EF4-FFF2-40B4-BE49-F238E27FC236}">
                <a16:creationId xmlns:a16="http://schemas.microsoft.com/office/drawing/2014/main" id="{258B11F7-3693-469C-805E-299150B8F6B5}"/>
              </a:ext>
            </a:extLst>
          </p:cNvPr>
          <p:cNvSpPr/>
          <p:nvPr/>
        </p:nvSpPr>
        <p:spPr bwMode="auto">
          <a:xfrm rot="398659" flipV="1">
            <a:off x="2356818" y="2723082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8" name="Parallelogram 97">
            <a:extLst>
              <a:ext uri="{FF2B5EF4-FFF2-40B4-BE49-F238E27FC236}">
                <a16:creationId xmlns:a16="http://schemas.microsoft.com/office/drawing/2014/main" id="{867E1AEB-58A4-4640-9FEC-7167A3122421}"/>
              </a:ext>
            </a:extLst>
          </p:cNvPr>
          <p:cNvSpPr/>
          <p:nvPr/>
        </p:nvSpPr>
        <p:spPr bwMode="auto">
          <a:xfrm rot="398659" flipV="1">
            <a:off x="2508899" y="2715341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9" name="Parallelogram 98">
            <a:extLst>
              <a:ext uri="{FF2B5EF4-FFF2-40B4-BE49-F238E27FC236}">
                <a16:creationId xmlns:a16="http://schemas.microsoft.com/office/drawing/2014/main" id="{2536C07F-3792-4ECE-A01A-C595075D4862}"/>
              </a:ext>
            </a:extLst>
          </p:cNvPr>
          <p:cNvSpPr/>
          <p:nvPr/>
        </p:nvSpPr>
        <p:spPr bwMode="auto">
          <a:xfrm rot="836052" flipV="1">
            <a:off x="2157207" y="2906691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0" name="Parallelogram 99">
            <a:extLst>
              <a:ext uri="{FF2B5EF4-FFF2-40B4-BE49-F238E27FC236}">
                <a16:creationId xmlns:a16="http://schemas.microsoft.com/office/drawing/2014/main" id="{E5E4CB20-B4FC-4163-A45A-6CDF6351816C}"/>
              </a:ext>
            </a:extLst>
          </p:cNvPr>
          <p:cNvSpPr/>
          <p:nvPr/>
        </p:nvSpPr>
        <p:spPr bwMode="auto">
          <a:xfrm rot="398659" flipV="1">
            <a:off x="2363237" y="2932198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1" name="Parallelogram 100">
            <a:extLst>
              <a:ext uri="{FF2B5EF4-FFF2-40B4-BE49-F238E27FC236}">
                <a16:creationId xmlns:a16="http://schemas.microsoft.com/office/drawing/2014/main" id="{3B5A9046-409D-4385-92F0-1BF11797FADE}"/>
              </a:ext>
            </a:extLst>
          </p:cNvPr>
          <p:cNvSpPr/>
          <p:nvPr/>
        </p:nvSpPr>
        <p:spPr bwMode="auto">
          <a:xfrm rot="398659" flipV="1">
            <a:off x="2511297" y="2929573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102" name="Parallelogram 101">
            <a:extLst>
              <a:ext uri="{FF2B5EF4-FFF2-40B4-BE49-F238E27FC236}">
                <a16:creationId xmlns:a16="http://schemas.microsoft.com/office/drawing/2014/main" id="{104E297D-7169-4C84-B49E-1A440490C237}"/>
              </a:ext>
            </a:extLst>
          </p:cNvPr>
          <p:cNvSpPr/>
          <p:nvPr/>
        </p:nvSpPr>
        <p:spPr bwMode="auto">
          <a:xfrm rot="836052" flipV="1">
            <a:off x="2152404" y="3113229"/>
            <a:ext cx="273003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D051B0AF-611D-42B6-880D-77EB82E4E18B}"/>
              </a:ext>
            </a:extLst>
          </p:cNvPr>
          <p:cNvSpPr/>
          <p:nvPr/>
        </p:nvSpPr>
        <p:spPr bwMode="auto">
          <a:xfrm rot="398659" flipV="1">
            <a:off x="2372147" y="3139463"/>
            <a:ext cx="8505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:a16="http://schemas.microsoft.com/office/drawing/2014/main" id="{615C19A6-9E57-4BDC-AE40-08C8F0C39E9E}"/>
              </a:ext>
            </a:extLst>
          </p:cNvPr>
          <p:cNvSpPr/>
          <p:nvPr/>
        </p:nvSpPr>
        <p:spPr bwMode="auto">
          <a:xfrm rot="398659" flipV="1">
            <a:off x="2516230" y="3136839"/>
            <a:ext cx="75017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pic>
        <p:nvPicPr>
          <p:cNvPr id="5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F0EB1C51-63D3-CB2F-1E70-46DCE3ED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6" y="445876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D604FC-80C4-713E-9F5F-DC1F7E6FF7EE}"/>
              </a:ext>
            </a:extLst>
          </p:cNvPr>
          <p:cNvSpPr txBox="1"/>
          <p:nvPr/>
        </p:nvSpPr>
        <p:spPr>
          <a:xfrm>
            <a:off x="379324" y="4530341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3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825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657B-5D22-40CB-B07C-8C823840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19" y="812882"/>
            <a:ext cx="2457981" cy="514350"/>
          </a:xfrm>
        </p:spPr>
        <p:txBody>
          <a:bodyPr/>
          <a:lstStyle/>
          <a:p>
            <a:r>
              <a:rPr lang="en-US" u="sng" dirty="0"/>
              <a:t>RN Present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7AA95-74E4-43FB-9B17-EB49CA5C0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34" y="5982237"/>
            <a:ext cx="2284824" cy="304271"/>
          </a:xfrm>
          <a:prstGeom prst="rect">
            <a:avLst/>
          </a:prstGeom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ctr" defTabSz="76197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>
                <a:solidFill>
                  <a:srgbClr val="000000">
                    <a:tint val="75000"/>
                  </a:srgbClr>
                </a:solidFill>
                <a:latin typeface="Arial Narrow" pitchFamily="34" charset="0"/>
              </a:rPr>
              <a:t>©  2014  Rauland Borg Corp</a:t>
            </a:r>
            <a:endParaRPr lang="en-US" i="0" dirty="0">
              <a:solidFill>
                <a:srgbClr val="000000">
                  <a:tint val="75000"/>
                </a:srgbClr>
              </a:solidFill>
              <a:latin typeface="Arial Narrow" pitchFamily="34" charset="0"/>
            </a:endParaRPr>
          </a:p>
        </p:txBody>
      </p:sp>
      <p:pic>
        <p:nvPicPr>
          <p:cNvPr id="4" name="Picture 6" descr="CorrLight_R_float_rgbwithtwocolors copy">
            <a:extLst>
              <a:ext uri="{FF2B5EF4-FFF2-40B4-BE49-F238E27FC236}">
                <a16:creationId xmlns:a16="http://schemas.microsoft.com/office/drawing/2014/main" id="{C4F5AB37-87CD-4A74-9AE8-0111F000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5" y="1587501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A192813D-B8F2-4AB0-B85B-5808482C3C73}"/>
              </a:ext>
            </a:extLst>
          </p:cNvPr>
          <p:cNvSpPr/>
          <p:nvPr/>
        </p:nvSpPr>
        <p:spPr bwMode="auto">
          <a:xfrm rot="836052" flipV="1">
            <a:off x="526789" y="2020989"/>
            <a:ext cx="273003" cy="197788"/>
          </a:xfrm>
          <a:prstGeom prst="parallelogram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1512BC4C-46DB-4F37-BEC5-1C4EA1C7786A}"/>
              </a:ext>
            </a:extLst>
          </p:cNvPr>
          <p:cNvSpPr/>
          <p:nvPr/>
        </p:nvSpPr>
        <p:spPr bwMode="auto">
          <a:xfrm rot="398659" flipV="1">
            <a:off x="744775" y="2056979"/>
            <a:ext cx="85056" cy="200473"/>
          </a:xfrm>
          <a:prstGeom prst="parallelogram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E158EA9-E6A3-4299-A5C6-EE3DE5F7AFE3}"/>
              </a:ext>
            </a:extLst>
          </p:cNvPr>
          <p:cNvSpPr/>
          <p:nvPr/>
        </p:nvSpPr>
        <p:spPr bwMode="auto">
          <a:xfrm rot="398659" flipV="1">
            <a:off x="874042" y="2085802"/>
            <a:ext cx="75017" cy="200473"/>
          </a:xfrm>
          <a:prstGeom prst="parallelogram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B1FC9-C298-4764-99A4-8791AAB50808}"/>
              </a:ext>
            </a:extLst>
          </p:cNvPr>
          <p:cNvSpPr txBox="1"/>
          <p:nvPr/>
        </p:nvSpPr>
        <p:spPr>
          <a:xfrm>
            <a:off x="1898055" y="2510185"/>
            <a:ext cx="1600557" cy="25391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No tone.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47EE77-E8BF-4E06-A1D9-0D48A51FB5AC}"/>
              </a:ext>
            </a:extLst>
          </p:cNvPr>
          <p:cNvSpPr/>
          <p:nvPr/>
        </p:nvSpPr>
        <p:spPr>
          <a:xfrm>
            <a:off x="1888223" y="1448255"/>
            <a:ext cx="160055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 green light in segment 2 above the patient’s door.</a:t>
            </a:r>
          </a:p>
        </p:txBody>
      </p:sp>
      <p:sp>
        <p:nvSpPr>
          <p:cNvPr id="10" name="Right Arrow 22">
            <a:extLst>
              <a:ext uri="{FF2B5EF4-FFF2-40B4-BE49-F238E27FC236}">
                <a16:creationId xmlns:a16="http://schemas.microsoft.com/office/drawing/2014/main" id="{6B80CD82-EAAB-4C9B-8648-4779EA77264B}"/>
              </a:ext>
            </a:extLst>
          </p:cNvPr>
          <p:cNvSpPr/>
          <p:nvPr/>
        </p:nvSpPr>
        <p:spPr bwMode="auto">
          <a:xfrm>
            <a:off x="1089676" y="2006444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1E695C-EEE7-4983-B0C0-E0C130010BB8}"/>
              </a:ext>
            </a:extLst>
          </p:cNvPr>
          <p:cNvSpPr txBox="1">
            <a:spLocks/>
          </p:cNvSpPr>
          <p:nvPr/>
        </p:nvSpPr>
        <p:spPr bwMode="auto">
          <a:xfrm>
            <a:off x="5322973" y="809286"/>
            <a:ext cx="299552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9pPr>
          </a:lstStyle>
          <a:p>
            <a:r>
              <a:rPr lang="en-US" sz="3000" u="sng" kern="0" dirty="0"/>
              <a:t>CNA Present</a:t>
            </a:r>
          </a:p>
        </p:txBody>
      </p:sp>
      <p:pic>
        <p:nvPicPr>
          <p:cNvPr id="13" name="Picture 6" descr="CorrLight_R_float_rgbwithtwocolors copy">
            <a:extLst>
              <a:ext uri="{FF2B5EF4-FFF2-40B4-BE49-F238E27FC236}">
                <a16:creationId xmlns:a16="http://schemas.microsoft.com/office/drawing/2014/main" id="{F798FED4-539F-4DA6-9F72-11CA4AEE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67" y="1599834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BD8ABEB7-382E-4637-953D-9B66BF6769A4}"/>
              </a:ext>
            </a:extLst>
          </p:cNvPr>
          <p:cNvSpPr/>
          <p:nvPr/>
        </p:nvSpPr>
        <p:spPr bwMode="auto">
          <a:xfrm rot="836052" flipV="1">
            <a:off x="5088648" y="2237915"/>
            <a:ext cx="273003" cy="197788"/>
          </a:xfrm>
          <a:prstGeom prst="parallelogram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8844399-CD29-4286-B1ED-6E6C2D19F666}"/>
              </a:ext>
            </a:extLst>
          </p:cNvPr>
          <p:cNvSpPr/>
          <p:nvPr/>
        </p:nvSpPr>
        <p:spPr bwMode="auto">
          <a:xfrm rot="398659" flipV="1">
            <a:off x="5295710" y="2267659"/>
            <a:ext cx="85056" cy="200473"/>
          </a:xfrm>
          <a:prstGeom prst="parallelogram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8267AB0-DA26-4E4E-BCCF-4AB3922E7570}"/>
              </a:ext>
            </a:extLst>
          </p:cNvPr>
          <p:cNvSpPr/>
          <p:nvPr/>
        </p:nvSpPr>
        <p:spPr bwMode="auto">
          <a:xfrm rot="398659" flipV="1">
            <a:off x="5449884" y="2291296"/>
            <a:ext cx="75017" cy="200473"/>
          </a:xfrm>
          <a:prstGeom prst="parallelogram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097F63-246E-4890-B752-17B7FEFD3075}"/>
              </a:ext>
            </a:extLst>
          </p:cNvPr>
          <p:cNvSpPr txBox="1"/>
          <p:nvPr/>
        </p:nvSpPr>
        <p:spPr>
          <a:xfrm>
            <a:off x="6434233" y="2513069"/>
            <a:ext cx="1600557" cy="25391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No tone.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25238-69DC-4278-8843-CEBEF513E147}"/>
              </a:ext>
            </a:extLst>
          </p:cNvPr>
          <p:cNvSpPr/>
          <p:nvPr/>
        </p:nvSpPr>
        <p:spPr>
          <a:xfrm>
            <a:off x="6434233" y="1483037"/>
            <a:ext cx="160055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 Orange light in segment 3 above the patient’s door.</a:t>
            </a:r>
          </a:p>
        </p:txBody>
      </p:sp>
      <p:sp>
        <p:nvSpPr>
          <p:cNvPr id="19" name="Right Arrow 22">
            <a:extLst>
              <a:ext uri="{FF2B5EF4-FFF2-40B4-BE49-F238E27FC236}">
                <a16:creationId xmlns:a16="http://schemas.microsoft.com/office/drawing/2014/main" id="{E625ABAB-3FC4-491F-B36F-C9FA6F8130EB}"/>
              </a:ext>
            </a:extLst>
          </p:cNvPr>
          <p:cNvSpPr/>
          <p:nvPr/>
        </p:nvSpPr>
        <p:spPr bwMode="auto">
          <a:xfrm>
            <a:off x="5710122" y="2024561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F50D44-A2F8-EA98-9662-ED1977B342F2}"/>
              </a:ext>
            </a:extLst>
          </p:cNvPr>
          <p:cNvSpPr txBox="1">
            <a:spLocks/>
          </p:cNvSpPr>
          <p:nvPr/>
        </p:nvSpPr>
        <p:spPr bwMode="auto">
          <a:xfrm>
            <a:off x="207117" y="3391028"/>
            <a:ext cx="3056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spc="-100">
                <a:solidFill>
                  <a:srgbClr val="0094B3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9pPr>
          </a:lstStyle>
          <a:p>
            <a:r>
              <a:rPr lang="en-US" sz="3000" u="sng" kern="0" dirty="0"/>
              <a:t>PT/OT Present</a:t>
            </a:r>
          </a:p>
        </p:txBody>
      </p:sp>
      <p:pic>
        <p:nvPicPr>
          <p:cNvPr id="20" name="Picture 6" descr="CorrLight_R_float_rgbwithtwocolors copy">
            <a:extLst>
              <a:ext uri="{FF2B5EF4-FFF2-40B4-BE49-F238E27FC236}">
                <a16:creationId xmlns:a16="http://schemas.microsoft.com/office/drawing/2014/main" id="{CCAEE62D-E787-035D-5C46-C46AFE75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3" y="4180760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9D40799-8EC0-E66E-56A4-53EC4137F455}"/>
              </a:ext>
            </a:extLst>
          </p:cNvPr>
          <p:cNvSpPr/>
          <p:nvPr/>
        </p:nvSpPr>
        <p:spPr bwMode="auto">
          <a:xfrm rot="836052" flipV="1">
            <a:off x="615786" y="4811338"/>
            <a:ext cx="273003" cy="197788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F56566CF-3F35-940F-302E-47D50BF6FA11}"/>
              </a:ext>
            </a:extLst>
          </p:cNvPr>
          <p:cNvSpPr/>
          <p:nvPr/>
        </p:nvSpPr>
        <p:spPr bwMode="auto">
          <a:xfrm rot="398659" flipV="1">
            <a:off x="833939" y="4842951"/>
            <a:ext cx="85056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B8BD2939-BEC8-4846-6394-A72A8CD0A3D9}"/>
              </a:ext>
            </a:extLst>
          </p:cNvPr>
          <p:cNvSpPr/>
          <p:nvPr/>
        </p:nvSpPr>
        <p:spPr bwMode="auto">
          <a:xfrm rot="398659" flipV="1">
            <a:off x="1007558" y="4861410"/>
            <a:ext cx="75017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D802C6-640E-052D-3877-E2F4E7964FB6}"/>
              </a:ext>
            </a:extLst>
          </p:cNvPr>
          <p:cNvSpPr txBox="1"/>
          <p:nvPr/>
        </p:nvSpPr>
        <p:spPr>
          <a:xfrm>
            <a:off x="1858662" y="5047670"/>
            <a:ext cx="1596092" cy="25391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No tone.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12CE3D-F6DF-CED7-144D-CFA23457AC31}"/>
              </a:ext>
            </a:extLst>
          </p:cNvPr>
          <p:cNvSpPr/>
          <p:nvPr/>
        </p:nvSpPr>
        <p:spPr>
          <a:xfrm>
            <a:off x="1863127" y="4037967"/>
            <a:ext cx="1596092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 White light in segment 3 above the patient’s door.</a:t>
            </a:r>
          </a:p>
        </p:txBody>
      </p:sp>
      <p:sp>
        <p:nvSpPr>
          <p:cNvPr id="26" name="Right Arrow 22">
            <a:extLst>
              <a:ext uri="{FF2B5EF4-FFF2-40B4-BE49-F238E27FC236}">
                <a16:creationId xmlns:a16="http://schemas.microsoft.com/office/drawing/2014/main" id="{00F4AFED-C603-BB1C-8602-293E3059B6AD}"/>
              </a:ext>
            </a:extLst>
          </p:cNvPr>
          <p:cNvSpPr/>
          <p:nvPr/>
        </p:nvSpPr>
        <p:spPr bwMode="auto">
          <a:xfrm>
            <a:off x="1186614" y="4599703"/>
            <a:ext cx="358843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pic>
        <p:nvPicPr>
          <p:cNvPr id="35" name="Picture 6" descr="CorrLight_R_float_rgbwithtwocolors copy">
            <a:extLst>
              <a:ext uri="{FF2B5EF4-FFF2-40B4-BE49-F238E27FC236}">
                <a16:creationId xmlns:a16="http://schemas.microsoft.com/office/drawing/2014/main" id="{366F6BDC-A8ED-F63C-F39B-45B61E9D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9" y="4146768"/>
            <a:ext cx="830093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6" name="Parallelogram 35">
            <a:extLst>
              <a:ext uri="{FF2B5EF4-FFF2-40B4-BE49-F238E27FC236}">
                <a16:creationId xmlns:a16="http://schemas.microsoft.com/office/drawing/2014/main" id="{77885C91-C076-4891-79CC-CD80C9E23AAF}"/>
              </a:ext>
            </a:extLst>
          </p:cNvPr>
          <p:cNvSpPr/>
          <p:nvPr/>
        </p:nvSpPr>
        <p:spPr bwMode="auto">
          <a:xfrm rot="836052" flipV="1">
            <a:off x="5192362" y="4779692"/>
            <a:ext cx="314888" cy="197788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0A871AD8-CD6B-14AF-0E84-8CC1716EA201}"/>
              </a:ext>
            </a:extLst>
          </p:cNvPr>
          <p:cNvSpPr/>
          <p:nvPr/>
        </p:nvSpPr>
        <p:spPr bwMode="auto">
          <a:xfrm rot="398659" flipV="1">
            <a:off x="5409614" y="4807894"/>
            <a:ext cx="9810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3AD4C45A-DBDE-D03F-D8D9-24A1CA09FA10}"/>
              </a:ext>
            </a:extLst>
          </p:cNvPr>
          <p:cNvSpPr/>
          <p:nvPr/>
        </p:nvSpPr>
        <p:spPr bwMode="auto">
          <a:xfrm rot="398659" flipV="1">
            <a:off x="5533515" y="4822588"/>
            <a:ext cx="86526" cy="200473"/>
          </a:xfrm>
          <a:prstGeom prst="parallelogram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51957B-8E0B-A04B-9968-52624862A33E}"/>
              </a:ext>
            </a:extLst>
          </p:cNvPr>
          <p:cNvSpPr txBox="1"/>
          <p:nvPr/>
        </p:nvSpPr>
        <p:spPr>
          <a:xfrm>
            <a:off x="6559530" y="5118819"/>
            <a:ext cx="1473549" cy="23346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917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917" dirty="0">
                <a:latin typeface="Arial" panose="020B0604020202020204" pitchFamily="34" charset="0"/>
                <a:cs typeface="Arial" panose="020B0604020202020204" pitchFamily="34" charset="0"/>
              </a:rPr>
              <a:t>: No tone.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006598-54A0-93C1-4AF5-FC85B3961F18}"/>
              </a:ext>
            </a:extLst>
          </p:cNvPr>
          <p:cNvSpPr/>
          <p:nvPr/>
        </p:nvSpPr>
        <p:spPr>
          <a:xfrm>
            <a:off x="6548253" y="4172051"/>
            <a:ext cx="148653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 Blue light in segment 3 above the patient’s door.</a:t>
            </a:r>
          </a:p>
        </p:txBody>
      </p:sp>
      <p:sp>
        <p:nvSpPr>
          <p:cNvPr id="41" name="Right Arrow 22">
            <a:extLst>
              <a:ext uri="{FF2B5EF4-FFF2-40B4-BE49-F238E27FC236}">
                <a16:creationId xmlns:a16="http://schemas.microsoft.com/office/drawing/2014/main" id="{2E79188E-E525-349D-CE4E-6D892BC88A20}"/>
              </a:ext>
            </a:extLst>
          </p:cNvPr>
          <p:cNvSpPr/>
          <p:nvPr/>
        </p:nvSpPr>
        <p:spPr bwMode="auto">
          <a:xfrm>
            <a:off x="5810814" y="4512919"/>
            <a:ext cx="515404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38C8EB90-91A0-12CE-0E21-36FBE2376E53}"/>
              </a:ext>
            </a:extLst>
          </p:cNvPr>
          <p:cNvSpPr txBox="1">
            <a:spLocks/>
          </p:cNvSpPr>
          <p:nvPr/>
        </p:nvSpPr>
        <p:spPr bwMode="auto">
          <a:xfrm>
            <a:off x="5398345" y="3391028"/>
            <a:ext cx="280027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spc="-100">
                <a:solidFill>
                  <a:srgbClr val="0094B3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E84C4"/>
                </a:solidFill>
                <a:latin typeface="Arial" pitchFamily="34" charset="0"/>
                <a:ea typeface="Osaka" pitchFamily="64" charset="-128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 Narrow" pitchFamily="34" charset="0"/>
                <a:ea typeface="Osaka" pitchFamily="64" charset="-128"/>
              </a:defRPr>
            </a:lvl9pPr>
          </a:lstStyle>
          <a:p>
            <a:r>
              <a:rPr lang="en-US" sz="3000" u="sng" kern="0" dirty="0"/>
              <a:t>MD/LIP Present</a:t>
            </a:r>
          </a:p>
        </p:txBody>
      </p:sp>
      <p:pic>
        <p:nvPicPr>
          <p:cNvPr id="1026" name="Picture 2" descr="Hand Hygiene Compliance Monitoring">
            <a:extLst>
              <a:ext uri="{FF2B5EF4-FFF2-40B4-BE49-F238E27FC236}">
                <a16:creationId xmlns:a16="http://schemas.microsoft.com/office/drawing/2014/main" id="{F1A2F498-53C0-1151-0C37-6E966113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03" y="2752458"/>
            <a:ext cx="1194796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490F-0B10-4C70-B7B7-962127E6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652" y="1103515"/>
            <a:ext cx="3368710" cy="46291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215" dirty="0"/>
            </a:br>
            <a:r>
              <a:rPr lang="en-US" dirty="0"/>
              <a:t>Rounds Workflow: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43AE7-08E8-456E-8F08-D46E63FB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61" y="3094636"/>
            <a:ext cx="885389" cy="780434"/>
          </a:xfrm>
          <a:prstGeom prst="rect">
            <a:avLst/>
          </a:prstGeom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BD73AEE8-4974-4D24-AB2D-0ACFA89D1002}"/>
              </a:ext>
            </a:extLst>
          </p:cNvPr>
          <p:cNvSpPr/>
          <p:nvPr/>
        </p:nvSpPr>
        <p:spPr>
          <a:xfrm>
            <a:off x="2270585" y="3915444"/>
            <a:ext cx="625871" cy="1868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CF22D-06AA-43EC-BCB3-35DAA53E97B8}"/>
              </a:ext>
            </a:extLst>
          </p:cNvPr>
          <p:cNvSpPr txBox="1"/>
          <p:nvPr/>
        </p:nvSpPr>
        <p:spPr>
          <a:xfrm>
            <a:off x="2226554" y="3506888"/>
            <a:ext cx="645145" cy="3831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945" dirty="0"/>
              <a:t>1:01 hours.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21180-BC07-45C1-8193-B10CE1542E6A}"/>
              </a:ext>
            </a:extLst>
          </p:cNvPr>
          <p:cNvSpPr/>
          <p:nvPr/>
        </p:nvSpPr>
        <p:spPr>
          <a:xfrm>
            <a:off x="2936488" y="3035060"/>
            <a:ext cx="1277884" cy="15727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027C7-2DAC-463F-837E-6F34B00C2992}"/>
              </a:ext>
            </a:extLst>
          </p:cNvPr>
          <p:cNvSpPr txBox="1"/>
          <p:nvPr/>
        </p:nvSpPr>
        <p:spPr>
          <a:xfrm>
            <a:off x="4275269" y="3458643"/>
            <a:ext cx="638764" cy="2377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945" dirty="0"/>
              <a:t>1:00 hour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1F8138-A7AD-4074-BF18-8A1695EA855D}"/>
              </a:ext>
            </a:extLst>
          </p:cNvPr>
          <p:cNvSpPr/>
          <p:nvPr/>
        </p:nvSpPr>
        <p:spPr>
          <a:xfrm>
            <a:off x="4976200" y="3034032"/>
            <a:ext cx="1292836" cy="15612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9F60C9-BBCD-47D3-A084-F80C86D2CC09}"/>
              </a:ext>
            </a:extLst>
          </p:cNvPr>
          <p:cNvGrpSpPr/>
          <p:nvPr/>
        </p:nvGrpSpPr>
        <p:grpSpPr>
          <a:xfrm>
            <a:off x="4998474" y="3120232"/>
            <a:ext cx="512228" cy="676823"/>
            <a:chOff x="6526397" y="3735120"/>
            <a:chExt cx="641753" cy="872391"/>
          </a:xfrm>
        </p:grpSpPr>
        <p:pic>
          <p:nvPicPr>
            <p:cNvPr id="19" name="Picture 6" descr="CorrLight_R_float_rgbwithtwocolors copy">
              <a:extLst>
                <a:ext uri="{FF2B5EF4-FFF2-40B4-BE49-F238E27FC236}">
                  <a16:creationId xmlns:a16="http://schemas.microsoft.com/office/drawing/2014/main" id="{9EC17E7B-A337-469D-9311-2F8774D7D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397" y="3735120"/>
              <a:ext cx="641753" cy="872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1274157F-C0F3-494F-B446-A4DBED9E9D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8849" flipH="1">
              <a:off x="6757428" y="4076404"/>
              <a:ext cx="233564" cy="113407"/>
            </a:xfrm>
            <a:prstGeom prst="parallelogram">
              <a:avLst>
                <a:gd name="adj" fmla="val 22952"/>
              </a:avLst>
            </a:prstGeom>
            <a:solidFill>
              <a:srgbClr val="ED43D9"/>
            </a:solidFill>
            <a:ln>
              <a:noFill/>
            </a:ln>
            <a:effectLst/>
          </p:spPr>
          <p:txBody>
            <a:bodyPr vert="horz" wrap="square" lIns="24688" tIns="24688" rIns="24688" bIns="24688" numCol="1" anchor="t" anchorCtr="0" compatLnSpc="1">
              <a:prstTxWarp prst="textNoShape">
                <a:avLst/>
              </a:prstTxWarp>
            </a:bodyPr>
            <a:lstStyle/>
            <a:p>
              <a:endParaRPr lang="en-US" sz="1620" dirty="0"/>
            </a:p>
          </p:txBody>
        </p:sp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id="{CB2F62CD-6CAD-4BB2-89C3-BEDEE9B4A3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8849" flipH="1">
              <a:off x="6773902" y="4221919"/>
              <a:ext cx="233564" cy="113407"/>
            </a:xfrm>
            <a:prstGeom prst="parallelogram">
              <a:avLst>
                <a:gd name="adj" fmla="val 22952"/>
              </a:avLst>
            </a:prstGeom>
            <a:solidFill>
              <a:srgbClr val="ED43D9"/>
            </a:solidFill>
            <a:ln>
              <a:noFill/>
            </a:ln>
            <a:effectLst/>
          </p:spPr>
          <p:txBody>
            <a:bodyPr vert="horz" wrap="square" lIns="24688" tIns="24688" rIns="24688" bIns="24688" numCol="1" anchor="t" anchorCtr="0" compatLnSpc="1">
              <a:prstTxWarp prst="textNoShape">
                <a:avLst/>
              </a:prstTxWarp>
            </a:bodyPr>
            <a:lstStyle/>
            <a:p>
              <a:endParaRPr lang="en-US" sz="162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CC1CB7-A274-40B4-B1DC-E73147CD5643}"/>
              </a:ext>
            </a:extLst>
          </p:cNvPr>
          <p:cNvSpPr txBox="1"/>
          <p:nvPr/>
        </p:nvSpPr>
        <p:spPr>
          <a:xfrm>
            <a:off x="5223384" y="4307854"/>
            <a:ext cx="1147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 Only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B65A67-0984-46A0-A956-CB5F00CEBE24}"/>
              </a:ext>
            </a:extLst>
          </p:cNvPr>
          <p:cNvSpPr/>
          <p:nvPr/>
        </p:nvSpPr>
        <p:spPr>
          <a:xfrm>
            <a:off x="7029597" y="3045011"/>
            <a:ext cx="1292836" cy="15727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0D715E-2A1C-4753-848F-5966B74B0BAB}"/>
              </a:ext>
            </a:extLst>
          </p:cNvPr>
          <p:cNvSpPr txBox="1"/>
          <p:nvPr/>
        </p:nvSpPr>
        <p:spPr>
          <a:xfrm>
            <a:off x="5547610" y="3162091"/>
            <a:ext cx="70428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" dirty="0"/>
              <a:t>2,3 </a:t>
            </a:r>
            <a:r>
              <a:rPr lang="en-US" sz="945"/>
              <a:t>pink solid</a:t>
            </a:r>
            <a:endParaRPr lang="en-US" sz="945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1F3DE2-A044-4146-B46D-37AFC6035900}"/>
              </a:ext>
            </a:extLst>
          </p:cNvPr>
          <p:cNvGrpSpPr/>
          <p:nvPr/>
        </p:nvGrpSpPr>
        <p:grpSpPr>
          <a:xfrm>
            <a:off x="2969230" y="3081728"/>
            <a:ext cx="525289" cy="658999"/>
            <a:chOff x="471657" y="3747299"/>
            <a:chExt cx="717952" cy="975975"/>
          </a:xfrm>
        </p:grpSpPr>
        <p:pic>
          <p:nvPicPr>
            <p:cNvPr id="43" name="Picture 6" descr="CorrLight_R_float_rgbwithtwocolors copy">
              <a:extLst>
                <a:ext uri="{FF2B5EF4-FFF2-40B4-BE49-F238E27FC236}">
                  <a16:creationId xmlns:a16="http://schemas.microsoft.com/office/drawing/2014/main" id="{B6B2A167-682E-488D-AD6C-D685A4D19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57" y="3747299"/>
              <a:ext cx="717952" cy="97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4" name="AutoShape 8">
              <a:extLst>
                <a:ext uri="{FF2B5EF4-FFF2-40B4-BE49-F238E27FC236}">
                  <a16:creationId xmlns:a16="http://schemas.microsoft.com/office/drawing/2014/main" id="{336F7873-D6C5-4327-9AB9-1D2EE8F15D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8849" flipH="1">
              <a:off x="752493" y="4328220"/>
              <a:ext cx="269116" cy="136245"/>
            </a:xfrm>
            <a:prstGeom prst="parallelogram">
              <a:avLst>
                <a:gd name="adj" fmla="val 22952"/>
              </a:avLst>
            </a:prstGeom>
            <a:solidFill>
              <a:srgbClr val="ED43D9"/>
            </a:solidFill>
            <a:ln>
              <a:noFill/>
            </a:ln>
            <a:effectLst/>
          </p:spPr>
          <p:txBody>
            <a:bodyPr vert="horz" wrap="square" lIns="24688" tIns="24688" rIns="24688" bIns="24688" numCol="1" anchor="t" anchorCtr="0" compatLnSpc="1">
              <a:prstTxWarp prst="textNoShape">
                <a:avLst/>
              </a:prstTxWarp>
            </a:bodyPr>
            <a:lstStyle/>
            <a:p>
              <a:endParaRPr lang="en-US" sz="162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A707225-AB55-44CE-9010-1246E20405FE}"/>
              </a:ext>
            </a:extLst>
          </p:cNvPr>
          <p:cNvSpPr/>
          <p:nvPr/>
        </p:nvSpPr>
        <p:spPr>
          <a:xfrm>
            <a:off x="985282" y="3018395"/>
            <a:ext cx="1212154" cy="16056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73A4CC-9EE4-403F-AE89-8ACD04429304}"/>
              </a:ext>
            </a:extLst>
          </p:cNvPr>
          <p:cNvSpPr txBox="1"/>
          <p:nvPr/>
        </p:nvSpPr>
        <p:spPr>
          <a:xfrm>
            <a:off x="3508305" y="3181347"/>
            <a:ext cx="743813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" dirty="0"/>
              <a:t>3 pink solid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F3B8DC-1458-492F-92C5-6301FD9C0209}"/>
              </a:ext>
            </a:extLst>
          </p:cNvPr>
          <p:cNvSpPr txBox="1"/>
          <p:nvPr/>
        </p:nvSpPr>
        <p:spPr>
          <a:xfrm>
            <a:off x="3165792" y="4320057"/>
            <a:ext cx="1057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 Only</a:t>
            </a:r>
          </a:p>
        </p:txBody>
      </p:sp>
      <p:sp>
        <p:nvSpPr>
          <p:cNvPr id="49" name="Right Arrow 10">
            <a:extLst>
              <a:ext uri="{FF2B5EF4-FFF2-40B4-BE49-F238E27FC236}">
                <a16:creationId xmlns:a16="http://schemas.microsoft.com/office/drawing/2014/main" id="{33C150AE-A1EC-498B-980E-73DBF1BD33C8}"/>
              </a:ext>
            </a:extLst>
          </p:cNvPr>
          <p:cNvSpPr/>
          <p:nvPr/>
        </p:nvSpPr>
        <p:spPr>
          <a:xfrm>
            <a:off x="4287392" y="3740725"/>
            <a:ext cx="625871" cy="1868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4F629E-8C59-4EFF-860B-5F9391281586}"/>
              </a:ext>
            </a:extLst>
          </p:cNvPr>
          <p:cNvSpPr txBox="1"/>
          <p:nvPr/>
        </p:nvSpPr>
        <p:spPr>
          <a:xfrm>
            <a:off x="1134009" y="4171531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Button press</a:t>
            </a:r>
          </a:p>
          <a:p>
            <a:r>
              <a:rPr lang="en-US" sz="1200" dirty="0"/>
              <a:t>initiates timer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48FA4F-05D0-4508-AF22-2DA6AA9A3371}"/>
              </a:ext>
            </a:extLst>
          </p:cNvPr>
          <p:cNvSpPr txBox="1"/>
          <p:nvPr/>
        </p:nvSpPr>
        <p:spPr>
          <a:xfrm>
            <a:off x="6310769" y="3473715"/>
            <a:ext cx="638764" cy="2377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945" dirty="0"/>
              <a:t>To Cancel</a:t>
            </a:r>
          </a:p>
        </p:txBody>
      </p:sp>
      <p:sp>
        <p:nvSpPr>
          <p:cNvPr id="52" name="Right Arrow 10">
            <a:extLst>
              <a:ext uri="{FF2B5EF4-FFF2-40B4-BE49-F238E27FC236}">
                <a16:creationId xmlns:a16="http://schemas.microsoft.com/office/drawing/2014/main" id="{679CDE6A-A0B1-4ED9-B812-836E42CBE244}"/>
              </a:ext>
            </a:extLst>
          </p:cNvPr>
          <p:cNvSpPr/>
          <p:nvPr/>
        </p:nvSpPr>
        <p:spPr>
          <a:xfrm>
            <a:off x="6312770" y="3714637"/>
            <a:ext cx="625871" cy="1868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17B32C8-3315-4744-BEE5-C145D240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99" y="3168574"/>
            <a:ext cx="885389" cy="78043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39453AD-E819-414C-981B-1EA3DB4576D9}"/>
              </a:ext>
            </a:extLst>
          </p:cNvPr>
          <p:cNvSpPr txBox="1"/>
          <p:nvPr/>
        </p:nvSpPr>
        <p:spPr>
          <a:xfrm>
            <a:off x="7119781" y="4321334"/>
            <a:ext cx="1125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Toggle on/off NC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0301AD2-44A1-42E2-A373-D9FA5C6EEC33}"/>
              </a:ext>
            </a:extLst>
          </p:cNvPr>
          <p:cNvSpPr/>
          <p:nvPr/>
        </p:nvSpPr>
        <p:spPr bwMode="auto">
          <a:xfrm>
            <a:off x="1178386" y="3307127"/>
            <a:ext cx="437316" cy="33317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1722" tIns="30861" rIns="61722" bIns="30861" numCol="1" rtlCol="0" anchor="ctr" anchorCtr="0" compatLnSpc="1">
            <a:prstTxWarp prst="textNoShape">
              <a:avLst/>
            </a:prstTxWarp>
          </a:bodyPr>
          <a:lstStyle/>
          <a:p>
            <a:pPr defTabSz="617195">
              <a:spcBef>
                <a:spcPct val="20000"/>
              </a:spcBef>
              <a:buFont typeface="Arial" charset="0"/>
              <a:buChar char="•"/>
            </a:pPr>
            <a:endParaRPr lang="en-US" sz="1620">
              <a:ea typeface="Osaka" pitchFamily="64" charset="-128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EC32ECA-2B3B-4D88-BBCE-916C574CABD0}"/>
              </a:ext>
            </a:extLst>
          </p:cNvPr>
          <p:cNvSpPr/>
          <p:nvPr/>
        </p:nvSpPr>
        <p:spPr bwMode="auto">
          <a:xfrm>
            <a:off x="7239861" y="3369840"/>
            <a:ext cx="437316" cy="33317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1722" tIns="30861" rIns="61722" bIns="30861" numCol="1" rtlCol="0" anchor="ctr" anchorCtr="0" compatLnSpc="1">
            <a:prstTxWarp prst="textNoShape">
              <a:avLst/>
            </a:prstTxWarp>
          </a:bodyPr>
          <a:lstStyle/>
          <a:p>
            <a:pPr defTabSz="617195">
              <a:spcBef>
                <a:spcPct val="20000"/>
              </a:spcBef>
              <a:buFont typeface="Arial" charset="0"/>
              <a:buChar char="•"/>
            </a:pPr>
            <a:endParaRPr lang="en-US" sz="1620">
              <a:ea typeface="Osaka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1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3C3B-646C-762E-2177-5BCE4999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62" y="954176"/>
            <a:ext cx="5587999" cy="571500"/>
          </a:xfrm>
        </p:spPr>
        <p:txBody>
          <a:bodyPr/>
          <a:lstStyle/>
          <a:p>
            <a:pPr algn="ctr"/>
            <a:r>
              <a:rPr lang="en-US" dirty="0"/>
              <a:t>Device Overview</a:t>
            </a:r>
          </a:p>
        </p:txBody>
      </p:sp>
      <p:pic>
        <p:nvPicPr>
          <p:cNvPr id="5" name="Picture 21" descr="Console150">
            <a:extLst>
              <a:ext uri="{FF2B5EF4-FFF2-40B4-BE49-F238E27FC236}">
                <a16:creationId xmlns:a16="http://schemas.microsoft.com/office/drawing/2014/main" id="{EAAC74CE-7FEC-C6D4-5F26-7B4BB975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8" y="2409212"/>
            <a:ext cx="937024" cy="8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rrLight_R_float_rgbwithtwocolors copy">
            <a:extLst>
              <a:ext uri="{FF2B5EF4-FFF2-40B4-BE49-F238E27FC236}">
                <a16:creationId xmlns:a16="http://schemas.microsoft.com/office/drawing/2014/main" id="{17ED39F7-E6F9-1E7E-53A9-0F9D56EA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9" y="2395445"/>
            <a:ext cx="862399" cy="82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9" descr="Patient Station Enhanced Single">
            <a:extLst>
              <a:ext uri="{FF2B5EF4-FFF2-40B4-BE49-F238E27FC236}">
                <a16:creationId xmlns:a16="http://schemas.microsoft.com/office/drawing/2014/main" id="{8117B621-72E5-BA87-A033-2BF51DAE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09" y="2469337"/>
            <a:ext cx="1157767" cy="7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39A8A-3DC9-4D31-450F-41589C4EA48B}"/>
              </a:ext>
            </a:extLst>
          </p:cNvPr>
          <p:cNvSpPr txBox="1"/>
          <p:nvPr/>
        </p:nvSpPr>
        <p:spPr>
          <a:xfrm>
            <a:off x="438038" y="1937312"/>
            <a:ext cx="12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Nurse Console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247BF-A78C-938C-257D-5AB7A1F66451}"/>
              </a:ext>
            </a:extLst>
          </p:cNvPr>
          <p:cNvSpPr txBox="1"/>
          <p:nvPr/>
        </p:nvSpPr>
        <p:spPr>
          <a:xfrm>
            <a:off x="1497775" y="1858160"/>
            <a:ext cx="12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Dome/Zone</a:t>
            </a:r>
          </a:p>
          <a:p>
            <a:pPr algn="ctr"/>
            <a:r>
              <a:rPr lang="en-US" sz="1000" b="1" dirty="0">
                <a:latin typeface="+mn-lt"/>
              </a:rPr>
              <a:t>Light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6B74C-1519-9251-68A0-C424A30C275C}"/>
              </a:ext>
            </a:extLst>
          </p:cNvPr>
          <p:cNvSpPr txBox="1"/>
          <p:nvPr/>
        </p:nvSpPr>
        <p:spPr>
          <a:xfrm>
            <a:off x="2949788" y="1858160"/>
            <a:ext cx="12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Enhanced Patient </a:t>
            </a:r>
          </a:p>
          <a:p>
            <a:pPr algn="ctr"/>
            <a:r>
              <a:rPr lang="en-US" sz="1000" b="1" dirty="0">
                <a:latin typeface="+mn-lt"/>
              </a:rPr>
              <a:t>Station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FA892-8092-99CE-C93C-ABF4D3330F8A}"/>
              </a:ext>
            </a:extLst>
          </p:cNvPr>
          <p:cNvSpPr txBox="1"/>
          <p:nvPr/>
        </p:nvSpPr>
        <p:spPr>
          <a:xfrm>
            <a:off x="4388489" y="1927550"/>
            <a:ext cx="12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Pillow Speaker</a:t>
            </a:r>
          </a:p>
        </p:txBody>
      </p:sp>
      <p:pic>
        <p:nvPicPr>
          <p:cNvPr id="13" name="Picture 8" descr="Description: C:\Users\JohnS\Desktop\John's Temp Folder - TSR\Clear Images\BathStationImages\Photo_354001_PullCordStation_Photo.png">
            <a:extLst>
              <a:ext uri="{FF2B5EF4-FFF2-40B4-BE49-F238E27FC236}">
                <a16:creationId xmlns:a16="http://schemas.microsoft.com/office/drawing/2014/main" id="{E015D300-E63B-BC10-51B7-FE73CFB6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06" y="2367794"/>
            <a:ext cx="795299" cy="13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92EC21-5D82-419D-CAFC-8F0A267FF285}"/>
              </a:ext>
            </a:extLst>
          </p:cNvPr>
          <p:cNvSpPr txBox="1"/>
          <p:nvPr/>
        </p:nvSpPr>
        <p:spPr>
          <a:xfrm>
            <a:off x="7348830" y="1933129"/>
            <a:ext cx="12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Pull Cord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166B0D-4F52-BBC1-C4AD-9B3420D45672}"/>
              </a:ext>
            </a:extLst>
          </p:cNvPr>
          <p:cNvPicPr/>
          <p:nvPr/>
        </p:nvPicPr>
        <p:blipFill>
          <a:blip r:embed="rId6" cstate="print"/>
          <a:srcRect l="16848" r="17790" b="31830"/>
          <a:stretch>
            <a:fillRect/>
          </a:stretch>
        </p:blipFill>
        <p:spPr bwMode="auto">
          <a:xfrm>
            <a:off x="6855973" y="4409377"/>
            <a:ext cx="1102758" cy="89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D02119-5DCA-8E05-7762-BA24DE817F64}"/>
              </a:ext>
            </a:extLst>
          </p:cNvPr>
          <p:cNvSpPr txBox="1"/>
          <p:nvPr/>
        </p:nvSpPr>
        <p:spPr>
          <a:xfrm>
            <a:off x="6797451" y="3962983"/>
            <a:ext cx="12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Feature Bed Interface</a:t>
            </a:r>
          </a:p>
        </p:txBody>
      </p:sp>
      <p:pic>
        <p:nvPicPr>
          <p:cNvPr id="17" name="Picture 16" descr="2-jackst_0">
            <a:extLst>
              <a:ext uri="{FF2B5EF4-FFF2-40B4-BE49-F238E27FC236}">
                <a16:creationId xmlns:a16="http://schemas.microsoft.com/office/drawing/2014/main" id="{2FDFC36A-B51A-7F27-177C-C026410EDFB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8289" y="4409377"/>
            <a:ext cx="861757" cy="99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38BD3D-B6A9-1730-6B96-24A020DF6510}"/>
              </a:ext>
            </a:extLst>
          </p:cNvPr>
          <p:cNvSpPr txBox="1"/>
          <p:nvPr/>
        </p:nvSpPr>
        <p:spPr>
          <a:xfrm>
            <a:off x="5429268" y="4003979"/>
            <a:ext cx="12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2-Jack</a:t>
            </a:r>
          </a:p>
        </p:txBody>
      </p:sp>
      <p:pic>
        <p:nvPicPr>
          <p:cNvPr id="19" name="Picture 1" descr="Description: C:\Users\JohnS\Desktop\John's Temp Folder - TSR\Clear Images\ButtonStations\StaffAssist copy.png">
            <a:extLst>
              <a:ext uri="{FF2B5EF4-FFF2-40B4-BE49-F238E27FC236}">
                <a16:creationId xmlns:a16="http://schemas.microsoft.com/office/drawing/2014/main" id="{ED249679-9B9B-ACFF-E84B-596EAB82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70" y="4312579"/>
            <a:ext cx="879647" cy="1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C36164-BCBA-325F-2AED-D9D949E944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4456610"/>
            <a:ext cx="1311385" cy="8702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EDD7A3-1328-37C8-F8A4-7768D2CA3B24}"/>
              </a:ext>
            </a:extLst>
          </p:cNvPr>
          <p:cNvSpPr txBox="1"/>
          <p:nvPr/>
        </p:nvSpPr>
        <p:spPr>
          <a:xfrm>
            <a:off x="702693" y="4003978"/>
            <a:ext cx="12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2-Button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078475-AFB2-48FB-DA99-AE4096175842}"/>
              </a:ext>
            </a:extLst>
          </p:cNvPr>
          <p:cNvSpPr txBox="1"/>
          <p:nvPr/>
        </p:nvSpPr>
        <p:spPr>
          <a:xfrm>
            <a:off x="3962100" y="4012737"/>
            <a:ext cx="12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Duty Station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657CCF-0695-6D3B-D68D-A99007F300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62" y="2374323"/>
            <a:ext cx="1137322" cy="8366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FC67EC-245F-46CE-121A-AAECD285462D}"/>
              </a:ext>
            </a:extLst>
          </p:cNvPr>
          <p:cNvSpPr txBox="1"/>
          <p:nvPr/>
        </p:nvSpPr>
        <p:spPr>
          <a:xfrm>
            <a:off x="5880703" y="1930826"/>
            <a:ext cx="12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Call Cord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52819-F33F-AB26-6B1D-FE88984B4E5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662798" y="2399825"/>
            <a:ext cx="550539" cy="1009469"/>
          </a:xfrm>
          <a:prstGeom prst="rect">
            <a:avLst/>
          </a:prstGeom>
        </p:spPr>
      </p:pic>
      <p:pic>
        <p:nvPicPr>
          <p:cNvPr id="4" name="Picture 3" descr="StaffAss_0">
            <a:extLst>
              <a:ext uri="{FF2B5EF4-FFF2-40B4-BE49-F238E27FC236}">
                <a16:creationId xmlns:a16="http://schemas.microsoft.com/office/drawing/2014/main" id="{A6702188-CEB6-A25E-E997-E258D68B314A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57566" y="4347704"/>
            <a:ext cx="920018" cy="10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0DF186-A76E-612A-E4A0-620A8CA01BF1}"/>
              </a:ext>
            </a:extLst>
          </p:cNvPr>
          <p:cNvSpPr txBox="1"/>
          <p:nvPr/>
        </p:nvSpPr>
        <p:spPr>
          <a:xfrm>
            <a:off x="2090850" y="4003978"/>
            <a:ext cx="12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Staff Assist</a:t>
            </a:r>
          </a:p>
          <a:p>
            <a:pPr algn="ctr"/>
            <a:r>
              <a:rPr lang="en-US" sz="1000" b="1" dirty="0">
                <a:latin typeface="+mn-lt"/>
              </a:rPr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41569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932EAE-C4C9-ECED-BFF5-6FC6E7200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9483" y="1438261"/>
            <a:ext cx="583984" cy="1713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09904"/>
            <a:ext cx="9143999" cy="54003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Call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6" descr="CorrLight_R_float_rgbwithtwocolors copy">
            <a:extLst>
              <a:ext uri="{FF2B5EF4-FFF2-40B4-BE49-F238E27FC236}">
                <a16:creationId xmlns:a16="http://schemas.microsoft.com/office/drawing/2014/main" id="{520F291B-AA04-45F7-B5EE-2D214C7B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002415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2" name="Parallelogram 51">
            <a:extLst>
              <a:ext uri="{FF2B5EF4-FFF2-40B4-BE49-F238E27FC236}">
                <a16:creationId xmlns:a16="http://schemas.microsoft.com/office/drawing/2014/main" id="{A63C664E-C6E2-486B-B697-CFDECDFCA9C6}"/>
              </a:ext>
            </a:extLst>
          </p:cNvPr>
          <p:cNvSpPr/>
          <p:nvPr/>
        </p:nvSpPr>
        <p:spPr bwMode="auto">
          <a:xfrm rot="836052" flipV="1">
            <a:off x="2152404" y="2208201"/>
            <a:ext cx="273003" cy="197788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5D98974B-DEC4-4B78-A7FB-21AF78444125}"/>
              </a:ext>
            </a:extLst>
          </p:cNvPr>
          <p:cNvSpPr/>
          <p:nvPr/>
        </p:nvSpPr>
        <p:spPr bwMode="auto">
          <a:xfrm rot="398659" flipV="1">
            <a:off x="2372146" y="2234338"/>
            <a:ext cx="85056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E3C47C59-C74C-4A11-A7BB-124B2136D4A4}"/>
              </a:ext>
            </a:extLst>
          </p:cNvPr>
          <p:cNvSpPr/>
          <p:nvPr/>
        </p:nvSpPr>
        <p:spPr bwMode="auto">
          <a:xfrm rot="398659" flipV="1">
            <a:off x="2520206" y="2231713"/>
            <a:ext cx="75017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58" name="Right Arrow 22">
            <a:extLst>
              <a:ext uri="{FF2B5EF4-FFF2-40B4-BE49-F238E27FC236}">
                <a16:creationId xmlns:a16="http://schemas.microsoft.com/office/drawing/2014/main" id="{8BDA96A4-2440-4A89-ADF1-28F4C954DC14}"/>
              </a:ext>
            </a:extLst>
          </p:cNvPr>
          <p:cNvSpPr/>
          <p:nvPr/>
        </p:nvSpPr>
        <p:spPr bwMode="auto">
          <a:xfrm>
            <a:off x="1020314" y="2418583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9" name="Right Arrow 22">
            <a:extLst>
              <a:ext uri="{FF2B5EF4-FFF2-40B4-BE49-F238E27FC236}">
                <a16:creationId xmlns:a16="http://schemas.microsoft.com/office/drawing/2014/main" id="{2E83AFED-4959-4856-B4D5-F3A9D32EF049}"/>
              </a:ext>
            </a:extLst>
          </p:cNvPr>
          <p:cNvSpPr/>
          <p:nvPr/>
        </p:nvSpPr>
        <p:spPr bwMode="auto">
          <a:xfrm>
            <a:off x="2956030" y="2414764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A2F2D0D-0306-4968-B539-846A77D8B02B}"/>
              </a:ext>
            </a:extLst>
          </p:cNvPr>
          <p:cNvSpPr/>
          <p:nvPr/>
        </p:nvSpPr>
        <p:spPr>
          <a:xfrm>
            <a:off x="385695" y="1833076"/>
            <a:ext cx="280033" cy="246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2" name="Right Arrow 22">
            <a:extLst>
              <a:ext uri="{FF2B5EF4-FFF2-40B4-BE49-F238E27FC236}">
                <a16:creationId xmlns:a16="http://schemas.microsoft.com/office/drawing/2014/main" id="{A2100F53-7435-4FE5-887E-FBE0587E68AD}"/>
              </a:ext>
            </a:extLst>
          </p:cNvPr>
          <p:cNvSpPr/>
          <p:nvPr/>
        </p:nvSpPr>
        <p:spPr bwMode="auto">
          <a:xfrm rot="5400000">
            <a:off x="243852" y="3499435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5FF808-0A4C-4BF2-B45F-A25A68FCA44F}"/>
              </a:ext>
            </a:extLst>
          </p:cNvPr>
          <p:cNvSpPr/>
          <p:nvPr/>
        </p:nvSpPr>
        <p:spPr>
          <a:xfrm>
            <a:off x="3873325" y="1898714"/>
            <a:ext cx="160055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Flashing white light in segment 1 above the patient’s door.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F6973C-7307-4700-B92D-CA7AB1721EE1}"/>
              </a:ext>
            </a:extLst>
          </p:cNvPr>
          <p:cNvSpPr txBox="1"/>
          <p:nvPr/>
        </p:nvSpPr>
        <p:spPr>
          <a:xfrm>
            <a:off x="3873325" y="2837413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Slow Ding</a:t>
            </a:r>
          </a:p>
        </p:txBody>
      </p:sp>
      <p:sp>
        <p:nvSpPr>
          <p:cNvPr id="66" name="Right Arrow 22">
            <a:extLst>
              <a:ext uri="{FF2B5EF4-FFF2-40B4-BE49-F238E27FC236}">
                <a16:creationId xmlns:a16="http://schemas.microsoft.com/office/drawing/2014/main" id="{8DE33664-56D2-4F6F-B40C-79DBC223BF35}"/>
              </a:ext>
            </a:extLst>
          </p:cNvPr>
          <p:cNvSpPr/>
          <p:nvPr/>
        </p:nvSpPr>
        <p:spPr bwMode="auto">
          <a:xfrm>
            <a:off x="5883351" y="2418344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2765B1-0ADE-4182-9C8A-DA243A5383AF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0" name="Picture 21" descr="Console1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64454" y="2672979"/>
            <a:ext cx="1561646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 after 1 minute(when delay 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button is activated).</a:t>
            </a:r>
          </a:p>
        </p:txBody>
      </p:sp>
      <p:pic>
        <p:nvPicPr>
          <p:cNvPr id="68" name="Picture 9" descr="Patient Station Enhanced Single">
            <a:extLst>
              <a:ext uri="{FF2B5EF4-FFF2-40B4-BE49-F238E27FC236}">
                <a16:creationId xmlns:a16="http://schemas.microsoft.com/office/drawing/2014/main" id="{2AB71B02-CBCF-4732-85C4-0E3B391A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312638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7DE15E1B-636F-414B-B115-97E5351D0BD1}"/>
              </a:ext>
            </a:extLst>
          </p:cNvPr>
          <p:cNvSpPr/>
          <p:nvPr/>
        </p:nvSpPr>
        <p:spPr>
          <a:xfrm>
            <a:off x="7984852" y="4428055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C5B6F-136F-409B-924B-9FB39AC78734}"/>
              </a:ext>
            </a:extLst>
          </p:cNvPr>
          <p:cNvCxnSpPr>
            <a:cxnSpLocks/>
          </p:cNvCxnSpPr>
          <p:nvPr/>
        </p:nvCxnSpPr>
        <p:spPr>
          <a:xfrm>
            <a:off x="8144480" y="4001600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ight Arrow 17">
            <a:extLst>
              <a:ext uri="{FF2B5EF4-FFF2-40B4-BE49-F238E27FC236}">
                <a16:creationId xmlns:a16="http://schemas.microsoft.com/office/drawing/2014/main" id="{CA3CE59E-1F2F-46E9-808F-1FA6ADBA5EE8}"/>
              </a:ext>
            </a:extLst>
          </p:cNvPr>
          <p:cNvSpPr/>
          <p:nvPr/>
        </p:nvSpPr>
        <p:spPr>
          <a:xfrm>
            <a:off x="1518216" y="4641952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60F29DD-C32B-49F9-A125-B2F8FC469F19}"/>
              </a:ext>
            </a:extLst>
          </p:cNvPr>
          <p:cNvSpPr txBox="1"/>
          <p:nvPr/>
        </p:nvSpPr>
        <p:spPr>
          <a:xfrm>
            <a:off x="1404606" y="4402889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</a:t>
            </a:r>
          </a:p>
        </p:txBody>
      </p:sp>
      <p:sp>
        <p:nvSpPr>
          <p:cNvPr id="80" name="Right Arrow 17">
            <a:extLst>
              <a:ext uri="{FF2B5EF4-FFF2-40B4-BE49-F238E27FC236}">
                <a16:creationId xmlns:a16="http://schemas.microsoft.com/office/drawing/2014/main" id="{0C774FFA-A7BC-47B7-AD99-44B0FD98A6D0}"/>
              </a:ext>
            </a:extLst>
          </p:cNvPr>
          <p:cNvSpPr/>
          <p:nvPr/>
        </p:nvSpPr>
        <p:spPr>
          <a:xfrm>
            <a:off x="3400568" y="4642766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83E9BE6-88C7-4C3D-8741-0AA21918C916}"/>
              </a:ext>
            </a:extLst>
          </p:cNvPr>
          <p:cNvSpPr/>
          <p:nvPr/>
        </p:nvSpPr>
        <p:spPr>
          <a:xfrm>
            <a:off x="3882286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4" name="Picture 21" descr="Console150">
            <a:extLst>
              <a:ext uri="{FF2B5EF4-FFF2-40B4-BE49-F238E27FC236}">
                <a16:creationId xmlns:a16="http://schemas.microsoft.com/office/drawing/2014/main" id="{C7A305A4-BBA3-4B8C-A369-A4083D3E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31" y="4456022"/>
            <a:ext cx="937024" cy="8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AD3AFEC-2360-4A71-8498-66C8F3A872DE}"/>
              </a:ext>
            </a:extLst>
          </p:cNvPr>
          <p:cNvSpPr txBox="1"/>
          <p:nvPr/>
        </p:nvSpPr>
        <p:spPr>
          <a:xfrm>
            <a:off x="4835088" y="4204657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9971A2-CB83-4137-AD7E-4D9EB112B6CA}"/>
              </a:ext>
            </a:extLst>
          </p:cNvPr>
          <p:cNvSpPr txBox="1"/>
          <p:nvPr/>
        </p:nvSpPr>
        <p:spPr>
          <a:xfrm>
            <a:off x="3275381" y="4412536"/>
            <a:ext cx="686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71EEAD3F-37F8-E1B6-56CC-5A29CC9763CB}"/>
              </a:ext>
            </a:extLst>
          </p:cNvPr>
          <p:cNvSpPr/>
          <p:nvPr/>
        </p:nvSpPr>
        <p:spPr>
          <a:xfrm>
            <a:off x="4842049" y="2921001"/>
            <a:ext cx="341958" cy="25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86FB7-5D54-7D36-301D-347171ED7D4B}"/>
              </a:ext>
            </a:extLst>
          </p:cNvPr>
          <p:cNvSpPr txBox="1"/>
          <p:nvPr/>
        </p:nvSpPr>
        <p:spPr>
          <a:xfrm>
            <a:off x="7148682" y="3232024"/>
            <a:ext cx="178266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Answer call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Enter room with badge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0915B-A5B5-A66E-00CC-0A362CA4544E}"/>
              </a:ext>
            </a:extLst>
          </p:cNvPr>
          <p:cNvSpPr/>
          <p:nvPr/>
        </p:nvSpPr>
        <p:spPr>
          <a:xfrm>
            <a:off x="98640" y="4168967"/>
            <a:ext cx="1293956" cy="116628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FA411-4D7A-5667-E720-AE6E9D39CAD4}"/>
              </a:ext>
            </a:extLst>
          </p:cNvPr>
          <p:cNvSpPr txBox="1"/>
          <p:nvPr/>
        </p:nvSpPr>
        <p:spPr>
          <a:xfrm>
            <a:off x="320129" y="5129766"/>
            <a:ext cx="8370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E8A9E-982D-FD5E-0C57-937078C81B90}"/>
              </a:ext>
            </a:extLst>
          </p:cNvPr>
          <p:cNvSpPr txBox="1"/>
          <p:nvPr/>
        </p:nvSpPr>
        <p:spPr>
          <a:xfrm>
            <a:off x="897888" y="4195748"/>
            <a:ext cx="50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</a:p>
        </p:txBody>
      </p:sp>
      <p:pic>
        <p:nvPicPr>
          <p:cNvPr id="8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1DBB0A19-56D3-E69B-31F9-F5296089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8" y="425664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6216E0-77E1-593B-F28C-F568A3C85AE1}"/>
              </a:ext>
            </a:extLst>
          </p:cNvPr>
          <p:cNvSpPr/>
          <p:nvPr/>
        </p:nvSpPr>
        <p:spPr>
          <a:xfrm>
            <a:off x="2014348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EC84C-9FF1-C9F4-2861-8BF8544E0A7C}"/>
              </a:ext>
            </a:extLst>
          </p:cNvPr>
          <p:cNvSpPr txBox="1"/>
          <p:nvPr/>
        </p:nvSpPr>
        <p:spPr>
          <a:xfrm>
            <a:off x="2937769" y="4197221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ED989-84C8-5263-A069-AD533D1991EB}"/>
              </a:ext>
            </a:extLst>
          </p:cNvPr>
          <p:cNvSpPr txBox="1"/>
          <p:nvPr/>
        </p:nvSpPr>
        <p:spPr>
          <a:xfrm>
            <a:off x="2309762" y="5124250"/>
            <a:ext cx="845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2</a:t>
            </a:r>
          </a:p>
        </p:txBody>
      </p:sp>
      <p:pic>
        <p:nvPicPr>
          <p:cNvPr id="13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E2BF9474-1BE4-E2D0-FD07-86D4C19A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12" y="426998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30800-1139-7265-46AF-6D8AC1532CFD}"/>
              </a:ext>
            </a:extLst>
          </p:cNvPr>
          <p:cNvSpPr txBox="1"/>
          <p:nvPr/>
        </p:nvSpPr>
        <p:spPr>
          <a:xfrm>
            <a:off x="2172014" y="4343932"/>
            <a:ext cx="385700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87EC3-66D0-B798-4DE4-7EC117B5BF36}"/>
              </a:ext>
            </a:extLst>
          </p:cNvPr>
          <p:cNvSpPr txBox="1"/>
          <p:nvPr/>
        </p:nvSpPr>
        <p:spPr>
          <a:xfrm>
            <a:off x="210799" y="4342573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89A87-4766-466A-223B-5E3CF56A16BE}"/>
              </a:ext>
            </a:extLst>
          </p:cNvPr>
          <p:cNvSpPr txBox="1"/>
          <p:nvPr/>
        </p:nvSpPr>
        <p:spPr>
          <a:xfrm>
            <a:off x="2180478" y="4318702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4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2838C23-95E4-84DB-A5DD-181A50747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779" y="1507965"/>
            <a:ext cx="678134" cy="171566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37AA23FC-0DC6-43B4-B187-1CCAC56D102A}"/>
              </a:ext>
            </a:extLst>
          </p:cNvPr>
          <p:cNvSpPr txBox="1">
            <a:spLocks/>
          </p:cNvSpPr>
          <p:nvPr/>
        </p:nvSpPr>
        <p:spPr>
          <a:xfrm>
            <a:off x="-5805" y="576974"/>
            <a:ext cx="9143999" cy="6887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Call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ight Arrow 22">
            <a:extLst>
              <a:ext uri="{FF2B5EF4-FFF2-40B4-BE49-F238E27FC236}">
                <a16:creationId xmlns:a16="http://schemas.microsoft.com/office/drawing/2014/main" id="{C98B4303-E37E-452E-B7EC-6235CB797EAD}"/>
              </a:ext>
            </a:extLst>
          </p:cNvPr>
          <p:cNvSpPr/>
          <p:nvPr/>
        </p:nvSpPr>
        <p:spPr bwMode="auto">
          <a:xfrm>
            <a:off x="1020314" y="2411988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2" name="Right Arrow 22">
            <a:extLst>
              <a:ext uri="{FF2B5EF4-FFF2-40B4-BE49-F238E27FC236}">
                <a16:creationId xmlns:a16="http://schemas.microsoft.com/office/drawing/2014/main" id="{D203081D-7824-4E75-992E-9F449EEE26C7}"/>
              </a:ext>
            </a:extLst>
          </p:cNvPr>
          <p:cNvSpPr/>
          <p:nvPr/>
        </p:nvSpPr>
        <p:spPr bwMode="auto">
          <a:xfrm>
            <a:off x="2956030" y="240816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3" name="Right Arrow 22">
            <a:extLst>
              <a:ext uri="{FF2B5EF4-FFF2-40B4-BE49-F238E27FC236}">
                <a16:creationId xmlns:a16="http://schemas.microsoft.com/office/drawing/2014/main" id="{43ADC154-4A55-4609-B7D3-36EA11B80F01}"/>
              </a:ext>
            </a:extLst>
          </p:cNvPr>
          <p:cNvSpPr/>
          <p:nvPr/>
        </p:nvSpPr>
        <p:spPr bwMode="auto">
          <a:xfrm>
            <a:off x="5883351" y="241174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D01A03-F0DA-43A6-AA3E-3FEBB2AE918D}"/>
              </a:ext>
            </a:extLst>
          </p:cNvPr>
          <p:cNvSpPr txBox="1"/>
          <p:nvPr/>
        </p:nvSpPr>
        <p:spPr>
          <a:xfrm>
            <a:off x="3889543" y="3198279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Slow Ding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5A0D05E-DE82-4BF1-8342-AD3A785EC28C}"/>
              </a:ext>
            </a:extLst>
          </p:cNvPr>
          <p:cNvSpPr/>
          <p:nvPr/>
        </p:nvSpPr>
        <p:spPr>
          <a:xfrm>
            <a:off x="3873325" y="1892119"/>
            <a:ext cx="1600557" cy="122341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Flashing white and green lights in segments 1 and 2 above the patient’s door.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6FCB149-8823-4B2B-B35D-7A90BF2F3B74}"/>
              </a:ext>
            </a:extLst>
          </p:cNvPr>
          <p:cNvSpPr/>
          <p:nvPr/>
        </p:nvSpPr>
        <p:spPr>
          <a:xfrm>
            <a:off x="428007" y="2166985"/>
            <a:ext cx="160993" cy="160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0" name="Picture 6" descr="CorrLight_R_float_rgbwithtwocolors copy">
            <a:extLst>
              <a:ext uri="{FF2B5EF4-FFF2-40B4-BE49-F238E27FC236}">
                <a16:creationId xmlns:a16="http://schemas.microsoft.com/office/drawing/2014/main" id="{686D8E0E-84CA-482D-BA35-59CC935B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199581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1" name="Parallelogram 70">
            <a:extLst>
              <a:ext uri="{FF2B5EF4-FFF2-40B4-BE49-F238E27FC236}">
                <a16:creationId xmlns:a16="http://schemas.microsoft.com/office/drawing/2014/main" id="{1ED4A796-E314-4964-B02B-A68F1232F384}"/>
              </a:ext>
            </a:extLst>
          </p:cNvPr>
          <p:cNvSpPr/>
          <p:nvPr/>
        </p:nvSpPr>
        <p:spPr bwMode="auto">
          <a:xfrm rot="836052" flipV="1">
            <a:off x="2152404" y="2201605"/>
            <a:ext cx="273003" cy="197788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2" name="Parallelogram 71">
            <a:extLst>
              <a:ext uri="{FF2B5EF4-FFF2-40B4-BE49-F238E27FC236}">
                <a16:creationId xmlns:a16="http://schemas.microsoft.com/office/drawing/2014/main" id="{1DFC0AAB-B0A6-43B4-9C80-45218DC7F541}"/>
              </a:ext>
            </a:extLst>
          </p:cNvPr>
          <p:cNvSpPr/>
          <p:nvPr/>
        </p:nvSpPr>
        <p:spPr bwMode="auto">
          <a:xfrm rot="398659" flipV="1">
            <a:off x="2372146" y="2227742"/>
            <a:ext cx="85056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3" name="Parallelogram 72">
            <a:extLst>
              <a:ext uri="{FF2B5EF4-FFF2-40B4-BE49-F238E27FC236}">
                <a16:creationId xmlns:a16="http://schemas.microsoft.com/office/drawing/2014/main" id="{E09D3C80-0ADA-4132-A107-D27F56AC63F3}"/>
              </a:ext>
            </a:extLst>
          </p:cNvPr>
          <p:cNvSpPr/>
          <p:nvPr/>
        </p:nvSpPr>
        <p:spPr bwMode="auto">
          <a:xfrm rot="398659" flipV="1">
            <a:off x="2520206" y="2218767"/>
            <a:ext cx="75017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4" name="Parallelogram 73">
            <a:extLst>
              <a:ext uri="{FF2B5EF4-FFF2-40B4-BE49-F238E27FC236}">
                <a16:creationId xmlns:a16="http://schemas.microsoft.com/office/drawing/2014/main" id="{2FE0E9E0-9BFB-4557-A0DE-7104D1B49752}"/>
              </a:ext>
            </a:extLst>
          </p:cNvPr>
          <p:cNvSpPr/>
          <p:nvPr/>
        </p:nvSpPr>
        <p:spPr bwMode="auto">
          <a:xfrm rot="836052" flipV="1">
            <a:off x="2150548" y="2410040"/>
            <a:ext cx="273003" cy="197788"/>
          </a:xfrm>
          <a:prstGeom prst="parallelogram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5" name="Parallelogram 74">
            <a:extLst>
              <a:ext uri="{FF2B5EF4-FFF2-40B4-BE49-F238E27FC236}">
                <a16:creationId xmlns:a16="http://schemas.microsoft.com/office/drawing/2014/main" id="{8E198324-4175-4978-BC84-86888A943A37}"/>
              </a:ext>
            </a:extLst>
          </p:cNvPr>
          <p:cNvSpPr/>
          <p:nvPr/>
        </p:nvSpPr>
        <p:spPr bwMode="auto">
          <a:xfrm rot="398659" flipV="1">
            <a:off x="2370290" y="2436177"/>
            <a:ext cx="85056" cy="200473"/>
          </a:xfrm>
          <a:prstGeom prst="parallelogram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6" name="Parallelogram 75">
            <a:extLst>
              <a:ext uri="{FF2B5EF4-FFF2-40B4-BE49-F238E27FC236}">
                <a16:creationId xmlns:a16="http://schemas.microsoft.com/office/drawing/2014/main" id="{87B1AAE1-A7B3-4062-844C-10010C73C3EF}"/>
              </a:ext>
            </a:extLst>
          </p:cNvPr>
          <p:cNvSpPr/>
          <p:nvPr/>
        </p:nvSpPr>
        <p:spPr bwMode="auto">
          <a:xfrm rot="398659" flipV="1">
            <a:off x="2522747" y="2427202"/>
            <a:ext cx="75017" cy="200473"/>
          </a:xfrm>
          <a:prstGeom prst="parallelogram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pic>
        <p:nvPicPr>
          <p:cNvPr id="78" name="Picture 9" descr="Patient Station Enhanced Single">
            <a:extLst>
              <a:ext uri="{FF2B5EF4-FFF2-40B4-BE49-F238E27FC236}">
                <a16:creationId xmlns:a16="http://schemas.microsoft.com/office/drawing/2014/main" id="{03228A1A-B269-4BE1-B601-9212D39B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312638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BF57FA6C-BD13-42F4-8D9C-94B8C0995754}"/>
              </a:ext>
            </a:extLst>
          </p:cNvPr>
          <p:cNvSpPr/>
          <p:nvPr/>
        </p:nvSpPr>
        <p:spPr>
          <a:xfrm>
            <a:off x="7984852" y="4428055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63E171E-51D1-4E0F-BBB4-04C9B6410573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1" name="Picture 21" descr="Console150">
            <a:extLst>
              <a:ext uri="{FF2B5EF4-FFF2-40B4-BE49-F238E27FC236}">
                <a16:creationId xmlns:a16="http://schemas.microsoft.com/office/drawing/2014/main" id="{D666BDD4-A77B-4DC2-B9FB-A2854D2B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2B740CF-B277-4AE7-88F6-5DAD3F32495B}"/>
              </a:ext>
            </a:extLst>
          </p:cNvPr>
          <p:cNvCxnSpPr>
            <a:cxnSpLocks/>
          </p:cNvCxnSpPr>
          <p:nvPr/>
        </p:nvCxnSpPr>
        <p:spPr>
          <a:xfrm>
            <a:off x="8144480" y="4001600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ight Arrow 22">
            <a:extLst>
              <a:ext uri="{FF2B5EF4-FFF2-40B4-BE49-F238E27FC236}">
                <a16:creationId xmlns:a16="http://schemas.microsoft.com/office/drawing/2014/main" id="{A095FCB8-D103-4049-9C2F-432864F58C6C}"/>
              </a:ext>
            </a:extLst>
          </p:cNvPr>
          <p:cNvSpPr/>
          <p:nvPr/>
        </p:nvSpPr>
        <p:spPr bwMode="auto">
          <a:xfrm rot="5400000">
            <a:off x="246461" y="3497010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4" name="Right Arrow 17">
            <a:extLst>
              <a:ext uri="{FF2B5EF4-FFF2-40B4-BE49-F238E27FC236}">
                <a16:creationId xmlns:a16="http://schemas.microsoft.com/office/drawing/2014/main" id="{22409A84-A170-4535-A675-F9B6CA2CE3AF}"/>
              </a:ext>
            </a:extLst>
          </p:cNvPr>
          <p:cNvSpPr/>
          <p:nvPr/>
        </p:nvSpPr>
        <p:spPr>
          <a:xfrm>
            <a:off x="1518216" y="4641952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E4593-C462-4C5D-BEEA-DB46D2716434}"/>
              </a:ext>
            </a:extLst>
          </p:cNvPr>
          <p:cNvSpPr txBox="1"/>
          <p:nvPr/>
        </p:nvSpPr>
        <p:spPr>
          <a:xfrm>
            <a:off x="1404606" y="4402889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</a:t>
            </a:r>
          </a:p>
        </p:txBody>
      </p:sp>
      <p:sp>
        <p:nvSpPr>
          <p:cNvPr id="48" name="Right Arrow 17">
            <a:extLst>
              <a:ext uri="{FF2B5EF4-FFF2-40B4-BE49-F238E27FC236}">
                <a16:creationId xmlns:a16="http://schemas.microsoft.com/office/drawing/2014/main" id="{646A00E7-4A3D-4F30-A323-83BC2C153770}"/>
              </a:ext>
            </a:extLst>
          </p:cNvPr>
          <p:cNvSpPr/>
          <p:nvPr/>
        </p:nvSpPr>
        <p:spPr>
          <a:xfrm>
            <a:off x="3400568" y="4642766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EC01A4-4A0C-445A-A590-30B4873C3B39}"/>
              </a:ext>
            </a:extLst>
          </p:cNvPr>
          <p:cNvSpPr/>
          <p:nvPr/>
        </p:nvSpPr>
        <p:spPr>
          <a:xfrm>
            <a:off x="3882286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1" name="Picture 21" descr="Console150">
            <a:extLst>
              <a:ext uri="{FF2B5EF4-FFF2-40B4-BE49-F238E27FC236}">
                <a16:creationId xmlns:a16="http://schemas.microsoft.com/office/drawing/2014/main" id="{59DC49D1-89A8-42B1-8363-0832F358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31" y="4456022"/>
            <a:ext cx="937024" cy="8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3B1C4A0-808D-4D65-B2A6-1C36E82692E1}"/>
              </a:ext>
            </a:extLst>
          </p:cNvPr>
          <p:cNvSpPr txBox="1"/>
          <p:nvPr/>
        </p:nvSpPr>
        <p:spPr>
          <a:xfrm>
            <a:off x="4835088" y="4204657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251926-6FB9-48E7-A645-19F7431AB65A}"/>
              </a:ext>
            </a:extLst>
          </p:cNvPr>
          <p:cNvSpPr txBox="1"/>
          <p:nvPr/>
        </p:nvSpPr>
        <p:spPr>
          <a:xfrm>
            <a:off x="3275376" y="4406861"/>
            <a:ext cx="686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825209DA-87A3-A68B-43FC-11E9ED170F38}"/>
              </a:ext>
            </a:extLst>
          </p:cNvPr>
          <p:cNvSpPr/>
          <p:nvPr/>
        </p:nvSpPr>
        <p:spPr>
          <a:xfrm>
            <a:off x="4924440" y="3279556"/>
            <a:ext cx="341958" cy="25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51EC1-E61A-6D6C-43DE-6157EC95DE78}"/>
              </a:ext>
            </a:extLst>
          </p:cNvPr>
          <p:cNvSpPr txBox="1"/>
          <p:nvPr/>
        </p:nvSpPr>
        <p:spPr>
          <a:xfrm>
            <a:off x="7224627" y="2682430"/>
            <a:ext cx="1561646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 after 1 minute(when delay 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button is activated).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30438-FD77-1021-58BE-2839ADA82FD8}"/>
              </a:ext>
            </a:extLst>
          </p:cNvPr>
          <p:cNvSpPr txBox="1"/>
          <p:nvPr/>
        </p:nvSpPr>
        <p:spPr>
          <a:xfrm>
            <a:off x="7148682" y="3232024"/>
            <a:ext cx="178266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Answer call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Enter room with badge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8E117-3E87-3F0A-62E5-542F2EB2973B}"/>
              </a:ext>
            </a:extLst>
          </p:cNvPr>
          <p:cNvSpPr/>
          <p:nvPr/>
        </p:nvSpPr>
        <p:spPr>
          <a:xfrm>
            <a:off x="98640" y="4168967"/>
            <a:ext cx="1293956" cy="116628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A9079-DEE8-63B3-E60F-40F2F70DF0FB}"/>
              </a:ext>
            </a:extLst>
          </p:cNvPr>
          <p:cNvSpPr txBox="1"/>
          <p:nvPr/>
        </p:nvSpPr>
        <p:spPr>
          <a:xfrm>
            <a:off x="320129" y="5129766"/>
            <a:ext cx="8370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9A9C4-6EBE-5961-3209-0103FB155756}"/>
              </a:ext>
            </a:extLst>
          </p:cNvPr>
          <p:cNvSpPr txBox="1"/>
          <p:nvPr/>
        </p:nvSpPr>
        <p:spPr>
          <a:xfrm>
            <a:off x="897888" y="4195748"/>
            <a:ext cx="50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</a:p>
        </p:txBody>
      </p:sp>
      <p:pic>
        <p:nvPicPr>
          <p:cNvPr id="8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DDB2D03D-1BB4-8BE3-3F1E-D7A0D52B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8" y="425664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CE83BD-0FCA-A859-1009-E4399FD43620}"/>
              </a:ext>
            </a:extLst>
          </p:cNvPr>
          <p:cNvSpPr/>
          <p:nvPr/>
        </p:nvSpPr>
        <p:spPr>
          <a:xfrm>
            <a:off x="2014348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37F98-76F3-76E2-64F4-7F30984779A1}"/>
              </a:ext>
            </a:extLst>
          </p:cNvPr>
          <p:cNvSpPr txBox="1"/>
          <p:nvPr/>
        </p:nvSpPr>
        <p:spPr>
          <a:xfrm>
            <a:off x="2937769" y="4197221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5F44B-2F47-F107-76A3-32A9DCD797E3}"/>
              </a:ext>
            </a:extLst>
          </p:cNvPr>
          <p:cNvSpPr txBox="1"/>
          <p:nvPr/>
        </p:nvSpPr>
        <p:spPr>
          <a:xfrm>
            <a:off x="2309762" y="5124250"/>
            <a:ext cx="845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2</a:t>
            </a:r>
          </a:p>
        </p:txBody>
      </p:sp>
      <p:pic>
        <p:nvPicPr>
          <p:cNvPr id="13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9FD98C9C-C775-FA49-265B-848572CA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12" y="426998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C6DCE0-5D1D-4700-3904-9B1217F69E6F}"/>
              </a:ext>
            </a:extLst>
          </p:cNvPr>
          <p:cNvSpPr txBox="1"/>
          <p:nvPr/>
        </p:nvSpPr>
        <p:spPr>
          <a:xfrm>
            <a:off x="216025" y="4322706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06133-4456-C5B5-A1E6-1F3BAD443D27}"/>
              </a:ext>
            </a:extLst>
          </p:cNvPr>
          <p:cNvSpPr txBox="1"/>
          <p:nvPr/>
        </p:nvSpPr>
        <p:spPr>
          <a:xfrm>
            <a:off x="2180478" y="4318702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0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340BC8-2921-2CF9-D819-69E3BA699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3696" y="1533917"/>
            <a:ext cx="617408" cy="1686336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82D2B700-4C4F-494E-9F02-5E74F0DE09B6}"/>
              </a:ext>
            </a:extLst>
          </p:cNvPr>
          <p:cNvSpPr txBox="1">
            <a:spLocks/>
          </p:cNvSpPr>
          <p:nvPr/>
        </p:nvSpPr>
        <p:spPr>
          <a:xfrm>
            <a:off x="-10767" y="571501"/>
            <a:ext cx="9143999" cy="4975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Call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ight Arrow 22">
            <a:extLst>
              <a:ext uri="{FF2B5EF4-FFF2-40B4-BE49-F238E27FC236}">
                <a16:creationId xmlns:a16="http://schemas.microsoft.com/office/drawing/2014/main" id="{63C0C71B-243D-4BEF-8A52-918FF134583E}"/>
              </a:ext>
            </a:extLst>
          </p:cNvPr>
          <p:cNvSpPr/>
          <p:nvPr/>
        </p:nvSpPr>
        <p:spPr bwMode="auto">
          <a:xfrm>
            <a:off x="1022923" y="241615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2" name="Right Arrow 22">
            <a:extLst>
              <a:ext uri="{FF2B5EF4-FFF2-40B4-BE49-F238E27FC236}">
                <a16:creationId xmlns:a16="http://schemas.microsoft.com/office/drawing/2014/main" id="{84450957-2F66-4B66-8316-57A209EC5E0B}"/>
              </a:ext>
            </a:extLst>
          </p:cNvPr>
          <p:cNvSpPr/>
          <p:nvPr/>
        </p:nvSpPr>
        <p:spPr bwMode="auto">
          <a:xfrm>
            <a:off x="2958639" y="2412340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3" name="Right Arrow 22">
            <a:extLst>
              <a:ext uri="{FF2B5EF4-FFF2-40B4-BE49-F238E27FC236}">
                <a16:creationId xmlns:a16="http://schemas.microsoft.com/office/drawing/2014/main" id="{81D7F7E5-C769-497A-8A07-D01415EF5CF5}"/>
              </a:ext>
            </a:extLst>
          </p:cNvPr>
          <p:cNvSpPr/>
          <p:nvPr/>
        </p:nvSpPr>
        <p:spPr bwMode="auto">
          <a:xfrm>
            <a:off x="5885960" y="241591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4" name="Right Arrow 22">
            <a:extLst>
              <a:ext uri="{FF2B5EF4-FFF2-40B4-BE49-F238E27FC236}">
                <a16:creationId xmlns:a16="http://schemas.microsoft.com/office/drawing/2014/main" id="{2B676C17-BCA9-49AB-A802-33979CF8141F}"/>
              </a:ext>
            </a:extLst>
          </p:cNvPr>
          <p:cNvSpPr/>
          <p:nvPr/>
        </p:nvSpPr>
        <p:spPr bwMode="auto">
          <a:xfrm rot="5400000">
            <a:off x="246461" y="3497010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EDEBFC-91B3-489F-AE53-E214D0478787}"/>
              </a:ext>
            </a:extLst>
          </p:cNvPr>
          <p:cNvSpPr txBox="1"/>
          <p:nvPr/>
        </p:nvSpPr>
        <p:spPr>
          <a:xfrm>
            <a:off x="3861134" y="3228945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Slow Ding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0720DE4-2F36-4282-B17E-0FE1EA00D40D}"/>
              </a:ext>
            </a:extLst>
          </p:cNvPr>
          <p:cNvSpPr/>
          <p:nvPr/>
        </p:nvSpPr>
        <p:spPr>
          <a:xfrm>
            <a:off x="3875934" y="1896289"/>
            <a:ext cx="1600557" cy="122341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Flashing white and orange lights in segments 1 and 2 above the patient’s door.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F25192-9242-4742-AB30-83225043F1E8}"/>
              </a:ext>
            </a:extLst>
          </p:cNvPr>
          <p:cNvSpPr/>
          <p:nvPr/>
        </p:nvSpPr>
        <p:spPr>
          <a:xfrm>
            <a:off x="372298" y="2147169"/>
            <a:ext cx="160993" cy="160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0" name="Picture 6" descr="CorrLight_R_float_rgbwithtwocolors copy">
            <a:extLst>
              <a:ext uri="{FF2B5EF4-FFF2-40B4-BE49-F238E27FC236}">
                <a16:creationId xmlns:a16="http://schemas.microsoft.com/office/drawing/2014/main" id="{71ADDAE8-0677-41D2-9EBE-7305CA3C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56" y="1999990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1" name="Parallelogram 70">
            <a:extLst>
              <a:ext uri="{FF2B5EF4-FFF2-40B4-BE49-F238E27FC236}">
                <a16:creationId xmlns:a16="http://schemas.microsoft.com/office/drawing/2014/main" id="{D3AAE4B2-2942-41B4-9800-2DF6BB7B0DB1}"/>
              </a:ext>
            </a:extLst>
          </p:cNvPr>
          <p:cNvSpPr/>
          <p:nvPr/>
        </p:nvSpPr>
        <p:spPr bwMode="auto">
          <a:xfrm rot="836052" flipV="1">
            <a:off x="2155013" y="2205776"/>
            <a:ext cx="273003" cy="197788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2" name="Parallelogram 71">
            <a:extLst>
              <a:ext uri="{FF2B5EF4-FFF2-40B4-BE49-F238E27FC236}">
                <a16:creationId xmlns:a16="http://schemas.microsoft.com/office/drawing/2014/main" id="{F9F30A46-6C86-4590-9145-995BD6AAD6C7}"/>
              </a:ext>
            </a:extLst>
          </p:cNvPr>
          <p:cNvSpPr/>
          <p:nvPr/>
        </p:nvSpPr>
        <p:spPr bwMode="auto">
          <a:xfrm rot="398659" flipV="1">
            <a:off x="2374755" y="2231913"/>
            <a:ext cx="85056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3" name="Parallelogram 72">
            <a:extLst>
              <a:ext uri="{FF2B5EF4-FFF2-40B4-BE49-F238E27FC236}">
                <a16:creationId xmlns:a16="http://schemas.microsoft.com/office/drawing/2014/main" id="{8A140A28-298C-46FD-9886-6EBAB628C73B}"/>
              </a:ext>
            </a:extLst>
          </p:cNvPr>
          <p:cNvSpPr/>
          <p:nvPr/>
        </p:nvSpPr>
        <p:spPr bwMode="auto">
          <a:xfrm rot="398659" flipV="1">
            <a:off x="2522816" y="2222938"/>
            <a:ext cx="75017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4" name="Parallelogram 73">
            <a:extLst>
              <a:ext uri="{FF2B5EF4-FFF2-40B4-BE49-F238E27FC236}">
                <a16:creationId xmlns:a16="http://schemas.microsoft.com/office/drawing/2014/main" id="{F3DC2A8F-7792-484D-8E10-91D3CA95A6B7}"/>
              </a:ext>
            </a:extLst>
          </p:cNvPr>
          <p:cNvSpPr/>
          <p:nvPr/>
        </p:nvSpPr>
        <p:spPr bwMode="auto">
          <a:xfrm rot="836052" flipV="1">
            <a:off x="2153157" y="2414211"/>
            <a:ext cx="273003" cy="197788"/>
          </a:xfrm>
          <a:prstGeom prst="parallelogram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5" name="Parallelogram 74">
            <a:extLst>
              <a:ext uri="{FF2B5EF4-FFF2-40B4-BE49-F238E27FC236}">
                <a16:creationId xmlns:a16="http://schemas.microsoft.com/office/drawing/2014/main" id="{4C3C3103-2D72-419F-8A7F-B8CD6158FA73}"/>
              </a:ext>
            </a:extLst>
          </p:cNvPr>
          <p:cNvSpPr/>
          <p:nvPr/>
        </p:nvSpPr>
        <p:spPr bwMode="auto">
          <a:xfrm rot="398659" flipV="1">
            <a:off x="2372900" y="2440348"/>
            <a:ext cx="85056" cy="200473"/>
          </a:xfrm>
          <a:prstGeom prst="parallelogram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6" name="Parallelogram 75">
            <a:extLst>
              <a:ext uri="{FF2B5EF4-FFF2-40B4-BE49-F238E27FC236}">
                <a16:creationId xmlns:a16="http://schemas.microsoft.com/office/drawing/2014/main" id="{F48340C2-0F9B-4BBA-AF29-A6788E32E567}"/>
              </a:ext>
            </a:extLst>
          </p:cNvPr>
          <p:cNvSpPr/>
          <p:nvPr/>
        </p:nvSpPr>
        <p:spPr bwMode="auto">
          <a:xfrm rot="398659" flipV="1">
            <a:off x="2520960" y="2431373"/>
            <a:ext cx="75017" cy="200473"/>
          </a:xfrm>
          <a:prstGeom prst="parallelogram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pic>
        <p:nvPicPr>
          <p:cNvPr id="100" name="Picture 9" descr="Patient Station Enhanced Single">
            <a:extLst>
              <a:ext uri="{FF2B5EF4-FFF2-40B4-BE49-F238E27FC236}">
                <a16:creationId xmlns:a16="http://schemas.microsoft.com/office/drawing/2014/main" id="{81418A82-EADC-4395-8064-AB4C9E46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312638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EBE5D0A6-C602-404A-984B-014512A52BB3}"/>
              </a:ext>
            </a:extLst>
          </p:cNvPr>
          <p:cNvSpPr/>
          <p:nvPr/>
        </p:nvSpPr>
        <p:spPr>
          <a:xfrm>
            <a:off x="7984852" y="4428055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D51D562-A399-42C0-9AA4-A371A0F769C4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3" name="Picture 21" descr="Console150">
            <a:extLst>
              <a:ext uri="{FF2B5EF4-FFF2-40B4-BE49-F238E27FC236}">
                <a16:creationId xmlns:a16="http://schemas.microsoft.com/office/drawing/2014/main" id="{FF9EA9DD-A683-4B9C-9A0F-0D81A4CD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A3EE6E2-89C6-4453-ABC3-227024323AE5}"/>
              </a:ext>
            </a:extLst>
          </p:cNvPr>
          <p:cNvCxnSpPr>
            <a:cxnSpLocks/>
          </p:cNvCxnSpPr>
          <p:nvPr/>
        </p:nvCxnSpPr>
        <p:spPr>
          <a:xfrm>
            <a:off x="8144480" y="4001600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17">
            <a:extLst>
              <a:ext uri="{FF2B5EF4-FFF2-40B4-BE49-F238E27FC236}">
                <a16:creationId xmlns:a16="http://schemas.microsoft.com/office/drawing/2014/main" id="{7AD256FF-EB9C-4C48-A1E5-FF7B4C5887CC}"/>
              </a:ext>
            </a:extLst>
          </p:cNvPr>
          <p:cNvSpPr/>
          <p:nvPr/>
        </p:nvSpPr>
        <p:spPr>
          <a:xfrm>
            <a:off x="1518216" y="4641952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CECA43-C576-41BD-BFFC-E3DE00196B7D}"/>
              </a:ext>
            </a:extLst>
          </p:cNvPr>
          <p:cNvSpPr txBox="1"/>
          <p:nvPr/>
        </p:nvSpPr>
        <p:spPr>
          <a:xfrm>
            <a:off x="1404606" y="4402889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</a:t>
            </a:r>
          </a:p>
        </p:txBody>
      </p:sp>
      <p:sp>
        <p:nvSpPr>
          <p:cNvPr id="48" name="Right Arrow 17">
            <a:extLst>
              <a:ext uri="{FF2B5EF4-FFF2-40B4-BE49-F238E27FC236}">
                <a16:creationId xmlns:a16="http://schemas.microsoft.com/office/drawing/2014/main" id="{5E25FEF3-21BC-4655-9872-2FDA6F10D624}"/>
              </a:ext>
            </a:extLst>
          </p:cNvPr>
          <p:cNvSpPr/>
          <p:nvPr/>
        </p:nvSpPr>
        <p:spPr>
          <a:xfrm>
            <a:off x="3400568" y="4642766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F55BBB-D031-484E-AFC2-8EB228D97101}"/>
              </a:ext>
            </a:extLst>
          </p:cNvPr>
          <p:cNvSpPr/>
          <p:nvPr/>
        </p:nvSpPr>
        <p:spPr>
          <a:xfrm>
            <a:off x="3882286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1" name="Picture 21" descr="Console150">
            <a:extLst>
              <a:ext uri="{FF2B5EF4-FFF2-40B4-BE49-F238E27FC236}">
                <a16:creationId xmlns:a16="http://schemas.microsoft.com/office/drawing/2014/main" id="{306BECC0-F075-4E70-BC51-53C2CAB2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31" y="4456022"/>
            <a:ext cx="937024" cy="8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7AA83C9-5AFA-4D41-8471-AD7CB3CB17FE}"/>
              </a:ext>
            </a:extLst>
          </p:cNvPr>
          <p:cNvSpPr txBox="1"/>
          <p:nvPr/>
        </p:nvSpPr>
        <p:spPr>
          <a:xfrm>
            <a:off x="4835088" y="4204657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50FA49-6621-4C59-84A3-FE18477A33FF}"/>
              </a:ext>
            </a:extLst>
          </p:cNvPr>
          <p:cNvSpPr txBox="1"/>
          <p:nvPr/>
        </p:nvSpPr>
        <p:spPr>
          <a:xfrm>
            <a:off x="3275381" y="4412536"/>
            <a:ext cx="686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E039B874-4929-4ABB-0806-EBC11C0B5CF6}"/>
              </a:ext>
            </a:extLst>
          </p:cNvPr>
          <p:cNvSpPr/>
          <p:nvPr/>
        </p:nvSpPr>
        <p:spPr>
          <a:xfrm>
            <a:off x="4842050" y="3314266"/>
            <a:ext cx="341958" cy="25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B1DE6-474B-531D-ECE6-73A21EB8320E}"/>
              </a:ext>
            </a:extLst>
          </p:cNvPr>
          <p:cNvSpPr txBox="1"/>
          <p:nvPr/>
        </p:nvSpPr>
        <p:spPr>
          <a:xfrm>
            <a:off x="7224627" y="2690518"/>
            <a:ext cx="1561646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 after 1 minute(when delay 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button is activated).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543FD-856B-ABA2-8FF5-D3006B668C86}"/>
              </a:ext>
            </a:extLst>
          </p:cNvPr>
          <p:cNvSpPr txBox="1"/>
          <p:nvPr/>
        </p:nvSpPr>
        <p:spPr>
          <a:xfrm>
            <a:off x="7148682" y="3232024"/>
            <a:ext cx="178266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Answer call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Enter room with badge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C24FA-079B-DD02-62B8-4BB8EE56BFBF}"/>
              </a:ext>
            </a:extLst>
          </p:cNvPr>
          <p:cNvSpPr/>
          <p:nvPr/>
        </p:nvSpPr>
        <p:spPr>
          <a:xfrm>
            <a:off x="98640" y="4168967"/>
            <a:ext cx="1293956" cy="116628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B5630-65A2-913B-9A9B-6886954BC0A5}"/>
              </a:ext>
            </a:extLst>
          </p:cNvPr>
          <p:cNvSpPr txBox="1"/>
          <p:nvPr/>
        </p:nvSpPr>
        <p:spPr>
          <a:xfrm>
            <a:off x="320129" y="5129766"/>
            <a:ext cx="8370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1F28F-894C-5299-6903-AB4452F14CBA}"/>
              </a:ext>
            </a:extLst>
          </p:cNvPr>
          <p:cNvSpPr txBox="1"/>
          <p:nvPr/>
        </p:nvSpPr>
        <p:spPr>
          <a:xfrm>
            <a:off x="897888" y="4195748"/>
            <a:ext cx="50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</a:p>
        </p:txBody>
      </p:sp>
      <p:pic>
        <p:nvPicPr>
          <p:cNvPr id="8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A20B076D-46D6-4B8C-00B0-C402764F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8" y="425664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6DCD07-6DE0-B5D7-BF17-B62B783770FB}"/>
              </a:ext>
            </a:extLst>
          </p:cNvPr>
          <p:cNvSpPr/>
          <p:nvPr/>
        </p:nvSpPr>
        <p:spPr>
          <a:xfrm>
            <a:off x="2014348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E337E-17D7-D378-F41C-38252A939BE4}"/>
              </a:ext>
            </a:extLst>
          </p:cNvPr>
          <p:cNvSpPr txBox="1"/>
          <p:nvPr/>
        </p:nvSpPr>
        <p:spPr>
          <a:xfrm>
            <a:off x="2937769" y="4197221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618CF-BB5C-D3F3-1953-398197B1F23F}"/>
              </a:ext>
            </a:extLst>
          </p:cNvPr>
          <p:cNvSpPr txBox="1"/>
          <p:nvPr/>
        </p:nvSpPr>
        <p:spPr>
          <a:xfrm>
            <a:off x="2309762" y="5124250"/>
            <a:ext cx="845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2</a:t>
            </a:r>
          </a:p>
        </p:txBody>
      </p:sp>
      <p:pic>
        <p:nvPicPr>
          <p:cNvPr id="13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882F87C1-D3F9-9E0C-E3D3-02210691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12" y="426998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45AC40-E769-B7B5-B218-408EA3BA68C5}"/>
              </a:ext>
            </a:extLst>
          </p:cNvPr>
          <p:cNvSpPr txBox="1"/>
          <p:nvPr/>
        </p:nvSpPr>
        <p:spPr>
          <a:xfrm>
            <a:off x="233696" y="4307690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41358-D230-0DA3-E0F3-9D440753E1B8}"/>
              </a:ext>
            </a:extLst>
          </p:cNvPr>
          <p:cNvSpPr txBox="1"/>
          <p:nvPr/>
        </p:nvSpPr>
        <p:spPr>
          <a:xfrm>
            <a:off x="2165574" y="4331615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9DACC-C9A8-1230-8086-DE37D9EC9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5107" y="1647908"/>
            <a:ext cx="647794" cy="1518107"/>
          </a:xfrm>
          <a:prstGeom prst="rect">
            <a:avLst/>
          </a:prstGeom>
        </p:spPr>
      </p:pic>
      <p:sp>
        <p:nvSpPr>
          <p:cNvPr id="56" name="Right Arrow 22">
            <a:extLst>
              <a:ext uri="{FF2B5EF4-FFF2-40B4-BE49-F238E27FC236}">
                <a16:creationId xmlns:a16="http://schemas.microsoft.com/office/drawing/2014/main" id="{FEC3C5CF-CCA8-43CF-868E-EF0CD6801710}"/>
              </a:ext>
            </a:extLst>
          </p:cNvPr>
          <p:cNvSpPr/>
          <p:nvPr/>
        </p:nvSpPr>
        <p:spPr bwMode="auto">
          <a:xfrm>
            <a:off x="1020314" y="2418587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9" name="Right Arrow 22">
            <a:extLst>
              <a:ext uri="{FF2B5EF4-FFF2-40B4-BE49-F238E27FC236}">
                <a16:creationId xmlns:a16="http://schemas.microsoft.com/office/drawing/2014/main" id="{82BA0335-D9BA-4C1D-9A4D-2B22BE77010A}"/>
              </a:ext>
            </a:extLst>
          </p:cNvPr>
          <p:cNvSpPr/>
          <p:nvPr/>
        </p:nvSpPr>
        <p:spPr bwMode="auto">
          <a:xfrm>
            <a:off x="2956030" y="241476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2" name="Right Arrow 22">
            <a:extLst>
              <a:ext uri="{FF2B5EF4-FFF2-40B4-BE49-F238E27FC236}">
                <a16:creationId xmlns:a16="http://schemas.microsoft.com/office/drawing/2014/main" id="{D9D2FB7D-899F-4EA7-A3E0-51D98B71EB89}"/>
              </a:ext>
            </a:extLst>
          </p:cNvPr>
          <p:cNvSpPr/>
          <p:nvPr/>
        </p:nvSpPr>
        <p:spPr bwMode="auto">
          <a:xfrm>
            <a:off x="5883351" y="241834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3" name="Right Arrow 22">
            <a:extLst>
              <a:ext uri="{FF2B5EF4-FFF2-40B4-BE49-F238E27FC236}">
                <a16:creationId xmlns:a16="http://schemas.microsoft.com/office/drawing/2014/main" id="{76A82DAD-C0C1-4D7F-AA91-B64CF2109641}"/>
              </a:ext>
            </a:extLst>
          </p:cNvPr>
          <p:cNvSpPr/>
          <p:nvPr/>
        </p:nvSpPr>
        <p:spPr bwMode="auto">
          <a:xfrm rot="5400000">
            <a:off x="243852" y="349943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65433A-B116-47CE-96B7-C221025DBABC}"/>
              </a:ext>
            </a:extLst>
          </p:cNvPr>
          <p:cNvSpPr txBox="1"/>
          <p:nvPr/>
        </p:nvSpPr>
        <p:spPr>
          <a:xfrm>
            <a:off x="3911183" y="3283125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Slow Ding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6490133-41A7-4128-9366-5E4E570632CA}"/>
              </a:ext>
            </a:extLst>
          </p:cNvPr>
          <p:cNvSpPr/>
          <p:nvPr/>
        </p:nvSpPr>
        <p:spPr>
          <a:xfrm>
            <a:off x="3873325" y="1898718"/>
            <a:ext cx="1600557" cy="122341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Flashing white and red and orange lights in segments 1 and 2 and 3 above the patient’s door.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9B658E2-7B4B-402D-A475-A6BC9AD3D299}"/>
              </a:ext>
            </a:extLst>
          </p:cNvPr>
          <p:cNvSpPr/>
          <p:nvPr/>
        </p:nvSpPr>
        <p:spPr>
          <a:xfrm>
            <a:off x="631717" y="2167279"/>
            <a:ext cx="160993" cy="160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9" name="Picture 6" descr="CorrLight_R_float_rgbwithtwocolors copy">
            <a:extLst>
              <a:ext uri="{FF2B5EF4-FFF2-40B4-BE49-F238E27FC236}">
                <a16:creationId xmlns:a16="http://schemas.microsoft.com/office/drawing/2014/main" id="{7D42F0B3-EEAC-456C-94FD-BDB34C34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00241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0" name="Parallelogram 69">
            <a:extLst>
              <a:ext uri="{FF2B5EF4-FFF2-40B4-BE49-F238E27FC236}">
                <a16:creationId xmlns:a16="http://schemas.microsoft.com/office/drawing/2014/main" id="{DDE771BB-3D75-4E04-AF1D-0290F50A13A0}"/>
              </a:ext>
            </a:extLst>
          </p:cNvPr>
          <p:cNvSpPr/>
          <p:nvPr/>
        </p:nvSpPr>
        <p:spPr bwMode="auto">
          <a:xfrm rot="836052" flipV="1">
            <a:off x="2152404" y="2208204"/>
            <a:ext cx="273003" cy="197788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8ED30BD5-DC3A-4E88-8983-3A78A0F05C08}"/>
              </a:ext>
            </a:extLst>
          </p:cNvPr>
          <p:cNvSpPr/>
          <p:nvPr/>
        </p:nvSpPr>
        <p:spPr bwMode="auto">
          <a:xfrm rot="398659" flipV="1">
            <a:off x="2372146" y="2234342"/>
            <a:ext cx="85056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2" name="Parallelogram 71">
            <a:extLst>
              <a:ext uri="{FF2B5EF4-FFF2-40B4-BE49-F238E27FC236}">
                <a16:creationId xmlns:a16="http://schemas.microsoft.com/office/drawing/2014/main" id="{0C388DFF-4D4C-4A11-8BE6-6A2284F49F06}"/>
              </a:ext>
            </a:extLst>
          </p:cNvPr>
          <p:cNvSpPr/>
          <p:nvPr/>
        </p:nvSpPr>
        <p:spPr bwMode="auto">
          <a:xfrm rot="398659" flipV="1">
            <a:off x="2520206" y="2225366"/>
            <a:ext cx="75017" cy="200473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3" name="Parallelogram 72">
            <a:extLst>
              <a:ext uri="{FF2B5EF4-FFF2-40B4-BE49-F238E27FC236}">
                <a16:creationId xmlns:a16="http://schemas.microsoft.com/office/drawing/2014/main" id="{B20A5654-C610-49E0-880D-95E5A9D87F6E}"/>
              </a:ext>
            </a:extLst>
          </p:cNvPr>
          <p:cNvSpPr/>
          <p:nvPr/>
        </p:nvSpPr>
        <p:spPr bwMode="auto">
          <a:xfrm rot="836052" flipV="1">
            <a:off x="2150548" y="2416639"/>
            <a:ext cx="273003" cy="197788"/>
          </a:xfrm>
          <a:prstGeom prst="parallelogram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4" name="Parallelogram 73">
            <a:extLst>
              <a:ext uri="{FF2B5EF4-FFF2-40B4-BE49-F238E27FC236}">
                <a16:creationId xmlns:a16="http://schemas.microsoft.com/office/drawing/2014/main" id="{E1691A76-6CB3-46C9-B607-FC30A8C346EB}"/>
              </a:ext>
            </a:extLst>
          </p:cNvPr>
          <p:cNvSpPr/>
          <p:nvPr/>
        </p:nvSpPr>
        <p:spPr bwMode="auto">
          <a:xfrm rot="398659" flipV="1">
            <a:off x="2370290" y="2442776"/>
            <a:ext cx="85056" cy="200473"/>
          </a:xfrm>
          <a:prstGeom prst="parallelogram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5" name="Parallelogram 74">
            <a:extLst>
              <a:ext uri="{FF2B5EF4-FFF2-40B4-BE49-F238E27FC236}">
                <a16:creationId xmlns:a16="http://schemas.microsoft.com/office/drawing/2014/main" id="{2518FA90-16C4-4C5E-BED2-11F38BD3DB9C}"/>
              </a:ext>
            </a:extLst>
          </p:cNvPr>
          <p:cNvSpPr/>
          <p:nvPr/>
        </p:nvSpPr>
        <p:spPr bwMode="auto">
          <a:xfrm rot="398659" flipV="1">
            <a:off x="2522747" y="2433801"/>
            <a:ext cx="75017" cy="200473"/>
          </a:xfrm>
          <a:prstGeom prst="parallelogram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C03FBD-315C-4CE4-B723-B675660B564A}"/>
              </a:ext>
            </a:extLst>
          </p:cNvPr>
          <p:cNvSpPr txBox="1"/>
          <p:nvPr/>
        </p:nvSpPr>
        <p:spPr>
          <a:xfrm>
            <a:off x="7148682" y="3232024"/>
            <a:ext cx="178266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Answer call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Enter room with badge</a:t>
            </a: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pic>
        <p:nvPicPr>
          <p:cNvPr id="77" name="Picture 9" descr="Patient Station Enhanced Single">
            <a:extLst>
              <a:ext uri="{FF2B5EF4-FFF2-40B4-BE49-F238E27FC236}">
                <a16:creationId xmlns:a16="http://schemas.microsoft.com/office/drawing/2014/main" id="{53E6DA2E-C7FB-4EDA-A14F-648B8427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312638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C2EDADDF-9719-4B8E-82BB-40F65F8CC522}"/>
              </a:ext>
            </a:extLst>
          </p:cNvPr>
          <p:cNvSpPr/>
          <p:nvPr/>
        </p:nvSpPr>
        <p:spPr>
          <a:xfrm>
            <a:off x="7984852" y="4428055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BDB3655-4A40-45EF-9DA2-916FD2C5A66C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0" name="Picture 21" descr="Console150">
            <a:extLst>
              <a:ext uri="{FF2B5EF4-FFF2-40B4-BE49-F238E27FC236}">
                <a16:creationId xmlns:a16="http://schemas.microsoft.com/office/drawing/2014/main" id="{DF254E86-D3D2-49E7-8B8E-6D60768E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FB75314-E651-4FE7-81D6-31AF83D2A59A}"/>
              </a:ext>
            </a:extLst>
          </p:cNvPr>
          <p:cNvCxnSpPr>
            <a:cxnSpLocks/>
          </p:cNvCxnSpPr>
          <p:nvPr/>
        </p:nvCxnSpPr>
        <p:spPr>
          <a:xfrm>
            <a:off x="8144480" y="4001600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C751CC0-12A9-4988-90C9-0A74EB017248}"/>
              </a:ext>
            </a:extLst>
          </p:cNvPr>
          <p:cNvSpPr txBox="1">
            <a:spLocks/>
          </p:cNvSpPr>
          <p:nvPr/>
        </p:nvSpPr>
        <p:spPr>
          <a:xfrm>
            <a:off x="1" y="522300"/>
            <a:ext cx="9143999" cy="7522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 Assist Call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ight Arrow 17">
            <a:extLst>
              <a:ext uri="{FF2B5EF4-FFF2-40B4-BE49-F238E27FC236}">
                <a16:creationId xmlns:a16="http://schemas.microsoft.com/office/drawing/2014/main" id="{C54C2CF4-1977-45EC-B228-62DD4143B871}"/>
              </a:ext>
            </a:extLst>
          </p:cNvPr>
          <p:cNvSpPr/>
          <p:nvPr/>
        </p:nvSpPr>
        <p:spPr>
          <a:xfrm>
            <a:off x="1518216" y="4641952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9CA82B-F086-461E-A9A2-0DA3434B2BC2}"/>
              </a:ext>
            </a:extLst>
          </p:cNvPr>
          <p:cNvSpPr txBox="1"/>
          <p:nvPr/>
        </p:nvSpPr>
        <p:spPr>
          <a:xfrm>
            <a:off x="1404606" y="4402889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</a:t>
            </a:r>
          </a:p>
        </p:txBody>
      </p:sp>
      <p:sp>
        <p:nvSpPr>
          <p:cNvPr id="47" name="Right Arrow 17">
            <a:extLst>
              <a:ext uri="{FF2B5EF4-FFF2-40B4-BE49-F238E27FC236}">
                <a16:creationId xmlns:a16="http://schemas.microsoft.com/office/drawing/2014/main" id="{8777EF7C-4A86-47A4-A6AD-30CE7A268A6E}"/>
              </a:ext>
            </a:extLst>
          </p:cNvPr>
          <p:cNvSpPr/>
          <p:nvPr/>
        </p:nvSpPr>
        <p:spPr>
          <a:xfrm>
            <a:off x="3400568" y="4642766"/>
            <a:ext cx="394220" cy="24412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072134-E283-44E6-92E2-59136361928F}"/>
              </a:ext>
            </a:extLst>
          </p:cNvPr>
          <p:cNvSpPr/>
          <p:nvPr/>
        </p:nvSpPr>
        <p:spPr>
          <a:xfrm>
            <a:off x="3882286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0" name="Picture 21" descr="Console150">
            <a:extLst>
              <a:ext uri="{FF2B5EF4-FFF2-40B4-BE49-F238E27FC236}">
                <a16:creationId xmlns:a16="http://schemas.microsoft.com/office/drawing/2014/main" id="{D2457824-3683-41B2-AA1B-E18F8906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31" y="4456022"/>
            <a:ext cx="937024" cy="8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27E3FD3-69F4-4123-80AB-81AF7C546867}"/>
              </a:ext>
            </a:extLst>
          </p:cNvPr>
          <p:cNvSpPr txBox="1"/>
          <p:nvPr/>
        </p:nvSpPr>
        <p:spPr>
          <a:xfrm>
            <a:off x="4835088" y="4204657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4E8B28-68C0-4108-8B45-07E3982694BD}"/>
              </a:ext>
            </a:extLst>
          </p:cNvPr>
          <p:cNvSpPr txBox="1"/>
          <p:nvPr/>
        </p:nvSpPr>
        <p:spPr>
          <a:xfrm>
            <a:off x="3275381" y="4412536"/>
            <a:ext cx="686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30 secs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F14353FC-B47A-4900-80E9-2BEEE814B45E}"/>
              </a:ext>
            </a:extLst>
          </p:cNvPr>
          <p:cNvSpPr/>
          <p:nvPr/>
        </p:nvSpPr>
        <p:spPr bwMode="auto">
          <a:xfrm rot="836052" flipV="1">
            <a:off x="2155058" y="2628183"/>
            <a:ext cx="273003" cy="197788"/>
          </a:xfrm>
          <a:prstGeom prst="parallelogram">
            <a:avLst/>
          </a:prstGeom>
          <a:solidFill>
            <a:srgbClr val="F080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78A31C2A-772D-4889-80CE-3E4CCF92483C}"/>
              </a:ext>
            </a:extLst>
          </p:cNvPr>
          <p:cNvSpPr/>
          <p:nvPr/>
        </p:nvSpPr>
        <p:spPr bwMode="auto">
          <a:xfrm rot="398659" flipV="1">
            <a:off x="2374800" y="2654319"/>
            <a:ext cx="85056" cy="200473"/>
          </a:xfrm>
          <a:prstGeom prst="parallelogram">
            <a:avLst/>
          </a:prstGeom>
          <a:solidFill>
            <a:srgbClr val="F080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8AC52E26-EE7A-45F5-BE73-23694B6143BF}"/>
              </a:ext>
            </a:extLst>
          </p:cNvPr>
          <p:cNvSpPr/>
          <p:nvPr/>
        </p:nvSpPr>
        <p:spPr bwMode="auto">
          <a:xfrm rot="398659" flipV="1">
            <a:off x="2527257" y="2645344"/>
            <a:ext cx="75017" cy="200473"/>
          </a:xfrm>
          <a:prstGeom prst="parallelogram">
            <a:avLst/>
          </a:prstGeom>
          <a:solidFill>
            <a:srgbClr val="F080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840FA0AC-8F3E-A374-CD18-DE57BB789DFA}"/>
              </a:ext>
            </a:extLst>
          </p:cNvPr>
          <p:cNvSpPr/>
          <p:nvPr/>
        </p:nvSpPr>
        <p:spPr>
          <a:xfrm>
            <a:off x="4900354" y="3379951"/>
            <a:ext cx="341958" cy="25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1BB8A-8F45-72A0-3FC3-CD85859F6E8D}"/>
              </a:ext>
            </a:extLst>
          </p:cNvPr>
          <p:cNvSpPr txBox="1"/>
          <p:nvPr/>
        </p:nvSpPr>
        <p:spPr>
          <a:xfrm>
            <a:off x="7202998" y="2673152"/>
            <a:ext cx="1561646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 after 1 minute(when delay </a:t>
            </a:r>
          </a:p>
          <a:p>
            <a:r>
              <a:rPr lang="en-US" sz="833" b="1" dirty="0">
                <a:latin typeface="Arial" panose="020B0604020202020204" pitchFamily="34" charset="0"/>
                <a:cs typeface="Arial" panose="020B0604020202020204" pitchFamily="34" charset="0"/>
              </a:rPr>
              <a:t>button is activated).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92177B-A3D5-4EF7-8306-1FB137F34659}"/>
              </a:ext>
            </a:extLst>
          </p:cNvPr>
          <p:cNvSpPr/>
          <p:nvPr/>
        </p:nvSpPr>
        <p:spPr>
          <a:xfrm>
            <a:off x="98640" y="4168967"/>
            <a:ext cx="1293956" cy="116628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6D16B-39F6-A4B3-64A8-E0B5F00F016F}"/>
              </a:ext>
            </a:extLst>
          </p:cNvPr>
          <p:cNvSpPr txBox="1"/>
          <p:nvPr/>
        </p:nvSpPr>
        <p:spPr>
          <a:xfrm>
            <a:off x="320129" y="5129766"/>
            <a:ext cx="8370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6763C-3978-607A-D837-D71BEE7856A9}"/>
              </a:ext>
            </a:extLst>
          </p:cNvPr>
          <p:cNvSpPr txBox="1"/>
          <p:nvPr/>
        </p:nvSpPr>
        <p:spPr>
          <a:xfrm>
            <a:off x="897888" y="4195748"/>
            <a:ext cx="50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</a:p>
        </p:txBody>
      </p:sp>
      <p:pic>
        <p:nvPicPr>
          <p:cNvPr id="7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1019F4F6-9ED2-188B-0E3A-F4F16EAA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8" y="425664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3BEC51-FBA9-D83A-9318-F35A16E3D3A4}"/>
              </a:ext>
            </a:extLst>
          </p:cNvPr>
          <p:cNvSpPr/>
          <p:nvPr/>
        </p:nvSpPr>
        <p:spPr>
          <a:xfrm>
            <a:off x="2014348" y="4170440"/>
            <a:ext cx="1293956" cy="1163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ECF58-2101-8745-68B7-A417179D7483}"/>
              </a:ext>
            </a:extLst>
          </p:cNvPr>
          <p:cNvSpPr txBox="1"/>
          <p:nvPr/>
        </p:nvSpPr>
        <p:spPr>
          <a:xfrm>
            <a:off x="2937769" y="4197221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F12C3-EB84-5D3D-C1DE-63A004C26F8B}"/>
              </a:ext>
            </a:extLst>
          </p:cNvPr>
          <p:cNvSpPr txBox="1"/>
          <p:nvPr/>
        </p:nvSpPr>
        <p:spPr>
          <a:xfrm>
            <a:off x="2309762" y="5124250"/>
            <a:ext cx="845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Call Stop 2</a:t>
            </a:r>
          </a:p>
        </p:txBody>
      </p:sp>
      <p:pic>
        <p:nvPicPr>
          <p:cNvPr id="12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FF67DB9A-9198-24F4-EAFE-524F376A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12" y="426998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24BAD6-6CF0-1B97-0528-75D08F6A8321}"/>
              </a:ext>
            </a:extLst>
          </p:cNvPr>
          <p:cNvSpPr txBox="1"/>
          <p:nvPr/>
        </p:nvSpPr>
        <p:spPr>
          <a:xfrm>
            <a:off x="202836" y="4310119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87AE8-70E8-E184-3BE9-3708777E21D0}"/>
              </a:ext>
            </a:extLst>
          </p:cNvPr>
          <p:cNvSpPr txBox="1"/>
          <p:nvPr/>
        </p:nvSpPr>
        <p:spPr>
          <a:xfrm>
            <a:off x="2180478" y="4318702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7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57" grpId="0" animBg="1"/>
      <p:bldP spid="58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escription: C:\Users\JohnS\Desktop\John's Temp Folder - TSR\Clear Images\BathStationImages\Photo_354001_PullCordStation_Photo.png">
            <a:extLst>
              <a:ext uri="{FF2B5EF4-FFF2-40B4-BE49-F238E27FC236}">
                <a16:creationId xmlns:a16="http://schemas.microsoft.com/office/drawing/2014/main" id="{57ABF9DC-9449-D943-CF77-EFFC99F4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48" y="4583003"/>
            <a:ext cx="795299" cy="13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3A6FFB2-554A-4003-8A9E-8FC7AA3C67D3}"/>
              </a:ext>
            </a:extLst>
          </p:cNvPr>
          <p:cNvSpPr txBox="1"/>
          <p:nvPr/>
        </p:nvSpPr>
        <p:spPr>
          <a:xfrm>
            <a:off x="3873325" y="2988780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Fast Ding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265304-9A31-4CBC-9B1F-39B18BDEA34D}"/>
              </a:ext>
            </a:extLst>
          </p:cNvPr>
          <p:cNvSpPr/>
          <p:nvPr/>
        </p:nvSpPr>
        <p:spPr>
          <a:xfrm>
            <a:off x="3873325" y="1878935"/>
            <a:ext cx="1600557" cy="1061829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Flashing Red lights in segments 3 and 4 above the patient’s door.</a:t>
            </a:r>
          </a:p>
        </p:txBody>
      </p:sp>
      <p:sp>
        <p:nvSpPr>
          <p:cNvPr id="58" name="Right Arrow 22">
            <a:extLst>
              <a:ext uri="{FF2B5EF4-FFF2-40B4-BE49-F238E27FC236}">
                <a16:creationId xmlns:a16="http://schemas.microsoft.com/office/drawing/2014/main" id="{0A19B3F8-2D55-4DFC-A7EA-CDEE72A0FA9B}"/>
              </a:ext>
            </a:extLst>
          </p:cNvPr>
          <p:cNvSpPr/>
          <p:nvPr/>
        </p:nvSpPr>
        <p:spPr bwMode="auto">
          <a:xfrm>
            <a:off x="1138741" y="2398804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9" name="Right Arrow 22">
            <a:extLst>
              <a:ext uri="{FF2B5EF4-FFF2-40B4-BE49-F238E27FC236}">
                <a16:creationId xmlns:a16="http://schemas.microsoft.com/office/drawing/2014/main" id="{A71E95A0-CB7E-439D-AE01-8620194E96AA}"/>
              </a:ext>
            </a:extLst>
          </p:cNvPr>
          <p:cNvSpPr/>
          <p:nvPr/>
        </p:nvSpPr>
        <p:spPr bwMode="auto">
          <a:xfrm>
            <a:off x="2956030" y="2394986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0" name="Right Arrow 22">
            <a:extLst>
              <a:ext uri="{FF2B5EF4-FFF2-40B4-BE49-F238E27FC236}">
                <a16:creationId xmlns:a16="http://schemas.microsoft.com/office/drawing/2014/main" id="{BA3A5C6F-A309-41E1-900F-FF7D2E2DF24D}"/>
              </a:ext>
            </a:extLst>
          </p:cNvPr>
          <p:cNvSpPr/>
          <p:nvPr/>
        </p:nvSpPr>
        <p:spPr bwMode="auto">
          <a:xfrm rot="5400000">
            <a:off x="458789" y="3613059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7" name="Right Arrow 22">
            <a:extLst>
              <a:ext uri="{FF2B5EF4-FFF2-40B4-BE49-F238E27FC236}">
                <a16:creationId xmlns:a16="http://schemas.microsoft.com/office/drawing/2014/main" id="{A5EF28D5-5760-4228-B3B6-49A98CDD9D9F}"/>
              </a:ext>
            </a:extLst>
          </p:cNvPr>
          <p:cNvSpPr/>
          <p:nvPr/>
        </p:nvSpPr>
        <p:spPr bwMode="auto">
          <a:xfrm>
            <a:off x="5883351" y="2398565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8C985EE-CA0F-4290-AC77-BDCE991008C9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9" name="Picture 21" descr="Console150">
            <a:extLst>
              <a:ext uri="{FF2B5EF4-FFF2-40B4-BE49-F238E27FC236}">
                <a16:creationId xmlns:a16="http://schemas.microsoft.com/office/drawing/2014/main" id="{452FAE5F-D275-4BEA-930A-AA02D201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2AEA91F-051A-4F7B-964E-E384A0DA06CB}"/>
              </a:ext>
            </a:extLst>
          </p:cNvPr>
          <p:cNvSpPr txBox="1"/>
          <p:nvPr/>
        </p:nvSpPr>
        <p:spPr>
          <a:xfrm>
            <a:off x="7725830" y="2709552"/>
            <a:ext cx="12570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immediately.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51ECAC3-9D50-4ACD-8953-70B43658137D}"/>
              </a:ext>
            </a:extLst>
          </p:cNvPr>
          <p:cNvSpPr/>
          <p:nvPr/>
        </p:nvSpPr>
        <p:spPr>
          <a:xfrm>
            <a:off x="7984852" y="4690254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70BABB2-49A2-4AB8-9191-A2EA135BF5BD}"/>
              </a:ext>
            </a:extLst>
          </p:cNvPr>
          <p:cNvSpPr txBox="1"/>
          <p:nvPr/>
        </p:nvSpPr>
        <p:spPr>
          <a:xfrm>
            <a:off x="7148682" y="3832101"/>
            <a:ext cx="1782666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8BBF28E-5DB6-480F-8745-3D053A00B0B8}"/>
              </a:ext>
            </a:extLst>
          </p:cNvPr>
          <p:cNvCxnSpPr>
            <a:cxnSpLocks/>
          </p:cNvCxnSpPr>
          <p:nvPr/>
        </p:nvCxnSpPr>
        <p:spPr>
          <a:xfrm>
            <a:off x="8144480" y="4271964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>
            <a:extLst>
              <a:ext uri="{FF2B5EF4-FFF2-40B4-BE49-F238E27FC236}">
                <a16:creationId xmlns:a16="http://schemas.microsoft.com/office/drawing/2014/main" id="{7D1858F3-36E6-45CA-A70F-7211084381A5}"/>
              </a:ext>
            </a:extLst>
          </p:cNvPr>
          <p:cNvSpPr txBox="1">
            <a:spLocks/>
          </p:cNvSpPr>
          <p:nvPr/>
        </p:nvSpPr>
        <p:spPr>
          <a:xfrm>
            <a:off x="1" y="462938"/>
            <a:ext cx="9143999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Toilet/ Shower Emergency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6" descr="CorrLight_R_float_rgbwithtwocolors copy">
            <a:extLst>
              <a:ext uri="{FF2B5EF4-FFF2-40B4-BE49-F238E27FC236}">
                <a16:creationId xmlns:a16="http://schemas.microsoft.com/office/drawing/2014/main" id="{054417C9-2121-4FB5-A313-0C896DFA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6" name="Parallelogram 75">
            <a:extLst>
              <a:ext uri="{FF2B5EF4-FFF2-40B4-BE49-F238E27FC236}">
                <a16:creationId xmlns:a16="http://schemas.microsoft.com/office/drawing/2014/main" id="{A95A278E-8B4D-4CF1-ABCD-32A8ADB56984}"/>
              </a:ext>
            </a:extLst>
          </p:cNvPr>
          <p:cNvSpPr/>
          <p:nvPr/>
        </p:nvSpPr>
        <p:spPr bwMode="auto">
          <a:xfrm rot="836052" flipV="1">
            <a:off x="2152404" y="248237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7" name="Parallelogram 76">
            <a:extLst>
              <a:ext uri="{FF2B5EF4-FFF2-40B4-BE49-F238E27FC236}">
                <a16:creationId xmlns:a16="http://schemas.microsoft.com/office/drawing/2014/main" id="{3334E6D9-65A9-4D2F-A638-717E94188417}"/>
              </a:ext>
            </a:extLst>
          </p:cNvPr>
          <p:cNvSpPr/>
          <p:nvPr/>
        </p:nvSpPr>
        <p:spPr bwMode="auto">
          <a:xfrm rot="398659" flipV="1">
            <a:off x="2372146" y="2508512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8" name="Parallelogram 77">
            <a:extLst>
              <a:ext uri="{FF2B5EF4-FFF2-40B4-BE49-F238E27FC236}">
                <a16:creationId xmlns:a16="http://schemas.microsoft.com/office/drawing/2014/main" id="{27822991-748D-4AA7-BA82-221175D2632C}"/>
              </a:ext>
            </a:extLst>
          </p:cNvPr>
          <p:cNvSpPr/>
          <p:nvPr/>
        </p:nvSpPr>
        <p:spPr bwMode="auto">
          <a:xfrm rot="398659" flipV="1">
            <a:off x="2520206" y="2499536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FBF1438C-FA16-4941-BDF5-28A73B05C6B3}"/>
              </a:ext>
            </a:extLst>
          </p:cNvPr>
          <p:cNvSpPr/>
          <p:nvPr/>
        </p:nvSpPr>
        <p:spPr bwMode="auto">
          <a:xfrm rot="836052" flipV="1">
            <a:off x="2150548" y="2690809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8E5B287B-1B42-490F-9318-006DE022EE22}"/>
              </a:ext>
            </a:extLst>
          </p:cNvPr>
          <p:cNvSpPr/>
          <p:nvPr/>
        </p:nvSpPr>
        <p:spPr bwMode="auto">
          <a:xfrm rot="398659" flipV="1">
            <a:off x="2370290" y="2716946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1" name="Parallelogram 80">
            <a:extLst>
              <a:ext uri="{FF2B5EF4-FFF2-40B4-BE49-F238E27FC236}">
                <a16:creationId xmlns:a16="http://schemas.microsoft.com/office/drawing/2014/main" id="{282AE4EA-14E3-4C84-BCEA-1F6280C138C0}"/>
              </a:ext>
            </a:extLst>
          </p:cNvPr>
          <p:cNvSpPr/>
          <p:nvPr/>
        </p:nvSpPr>
        <p:spPr bwMode="auto">
          <a:xfrm rot="398659" flipV="1">
            <a:off x="2518937" y="2707971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82" name="Parallelogram 81">
            <a:extLst>
              <a:ext uri="{FF2B5EF4-FFF2-40B4-BE49-F238E27FC236}">
                <a16:creationId xmlns:a16="http://schemas.microsoft.com/office/drawing/2014/main" id="{88A8096C-0882-4935-B682-E6C5CC3327AB}"/>
              </a:ext>
            </a:extLst>
          </p:cNvPr>
          <p:cNvSpPr/>
          <p:nvPr/>
        </p:nvSpPr>
        <p:spPr bwMode="auto">
          <a:xfrm rot="836052" flipV="1">
            <a:off x="2147867" y="289983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D034F866-A9B7-4E99-8D50-B8AD3FFBB414}"/>
              </a:ext>
            </a:extLst>
          </p:cNvPr>
          <p:cNvSpPr/>
          <p:nvPr/>
        </p:nvSpPr>
        <p:spPr bwMode="auto">
          <a:xfrm rot="398659" flipV="1">
            <a:off x="2367610" y="2925970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4" name="Parallelogram 83">
            <a:extLst>
              <a:ext uri="{FF2B5EF4-FFF2-40B4-BE49-F238E27FC236}">
                <a16:creationId xmlns:a16="http://schemas.microsoft.com/office/drawing/2014/main" id="{091764B3-D91E-479C-BDC6-C5E6DA590634}"/>
              </a:ext>
            </a:extLst>
          </p:cNvPr>
          <p:cNvSpPr/>
          <p:nvPr/>
        </p:nvSpPr>
        <p:spPr bwMode="auto">
          <a:xfrm rot="398659" flipV="1">
            <a:off x="2519479" y="2916995"/>
            <a:ext cx="75017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33E72202-3B6C-4A5A-9372-C7FF50CF7D66}"/>
              </a:ext>
            </a:extLst>
          </p:cNvPr>
          <p:cNvSpPr/>
          <p:nvPr/>
        </p:nvSpPr>
        <p:spPr bwMode="auto">
          <a:xfrm rot="836052" flipV="1">
            <a:off x="2146011" y="3108269"/>
            <a:ext cx="273003" cy="197788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93" name="Parallelogram 92">
            <a:extLst>
              <a:ext uri="{FF2B5EF4-FFF2-40B4-BE49-F238E27FC236}">
                <a16:creationId xmlns:a16="http://schemas.microsoft.com/office/drawing/2014/main" id="{7CDE5D57-5DF8-4A40-BA99-27392960E423}"/>
              </a:ext>
            </a:extLst>
          </p:cNvPr>
          <p:cNvSpPr/>
          <p:nvPr/>
        </p:nvSpPr>
        <p:spPr bwMode="auto">
          <a:xfrm rot="398659" flipV="1">
            <a:off x="2365754" y="3134405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94" name="Parallelogram 93">
            <a:extLst>
              <a:ext uri="{FF2B5EF4-FFF2-40B4-BE49-F238E27FC236}">
                <a16:creationId xmlns:a16="http://schemas.microsoft.com/office/drawing/2014/main" id="{0F24DD58-80D1-49CD-9646-70F0C0A82911}"/>
              </a:ext>
            </a:extLst>
          </p:cNvPr>
          <p:cNvSpPr/>
          <p:nvPr/>
        </p:nvSpPr>
        <p:spPr bwMode="auto">
          <a:xfrm rot="398659" flipV="1">
            <a:off x="2518211" y="3125430"/>
            <a:ext cx="75017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pic>
        <p:nvPicPr>
          <p:cNvPr id="95" name="Picture 6" descr="CorrLight_R_float_rgbwithtwocolors copy">
            <a:extLst>
              <a:ext uri="{FF2B5EF4-FFF2-40B4-BE49-F238E27FC236}">
                <a16:creationId xmlns:a16="http://schemas.microsoft.com/office/drawing/2014/main" id="{4728A394-A765-4F0D-AF74-C7D436FA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2" name="Parallelogram 101">
            <a:extLst>
              <a:ext uri="{FF2B5EF4-FFF2-40B4-BE49-F238E27FC236}">
                <a16:creationId xmlns:a16="http://schemas.microsoft.com/office/drawing/2014/main" id="{475CE311-6A07-4CAD-9C62-6D5C84F0E6E8}"/>
              </a:ext>
            </a:extLst>
          </p:cNvPr>
          <p:cNvSpPr/>
          <p:nvPr/>
        </p:nvSpPr>
        <p:spPr bwMode="auto">
          <a:xfrm rot="836052" flipV="1">
            <a:off x="2156180" y="2904341"/>
            <a:ext cx="292680" cy="197788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0A5DCF5F-80B6-4304-9870-1D65189A0E71}"/>
              </a:ext>
            </a:extLst>
          </p:cNvPr>
          <p:cNvSpPr/>
          <p:nvPr/>
        </p:nvSpPr>
        <p:spPr bwMode="auto">
          <a:xfrm rot="398659" flipV="1">
            <a:off x="2363237" y="2932198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:a16="http://schemas.microsoft.com/office/drawing/2014/main" id="{FF30BBE1-5EFE-4458-BDC5-1C05E4E75486}"/>
              </a:ext>
            </a:extLst>
          </p:cNvPr>
          <p:cNvSpPr/>
          <p:nvPr/>
        </p:nvSpPr>
        <p:spPr bwMode="auto">
          <a:xfrm rot="398659" flipV="1">
            <a:off x="2511297" y="2929573"/>
            <a:ext cx="75017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105" name="Parallelogram 104">
            <a:extLst>
              <a:ext uri="{FF2B5EF4-FFF2-40B4-BE49-F238E27FC236}">
                <a16:creationId xmlns:a16="http://schemas.microsoft.com/office/drawing/2014/main" id="{53DAAFFD-0847-4612-BD79-D9CAA5523393}"/>
              </a:ext>
            </a:extLst>
          </p:cNvPr>
          <p:cNvSpPr/>
          <p:nvPr/>
        </p:nvSpPr>
        <p:spPr bwMode="auto">
          <a:xfrm rot="836052" flipV="1">
            <a:off x="2152404" y="3113229"/>
            <a:ext cx="273003" cy="197788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6" name="Parallelogram 105">
            <a:extLst>
              <a:ext uri="{FF2B5EF4-FFF2-40B4-BE49-F238E27FC236}">
                <a16:creationId xmlns:a16="http://schemas.microsoft.com/office/drawing/2014/main" id="{8DC5036B-3D7E-484D-A340-85917C8A9B59}"/>
              </a:ext>
            </a:extLst>
          </p:cNvPr>
          <p:cNvSpPr/>
          <p:nvPr/>
        </p:nvSpPr>
        <p:spPr bwMode="auto">
          <a:xfrm rot="398659" flipV="1">
            <a:off x="2365856" y="3139463"/>
            <a:ext cx="85056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7" name="Parallelogram 106">
            <a:extLst>
              <a:ext uri="{FF2B5EF4-FFF2-40B4-BE49-F238E27FC236}">
                <a16:creationId xmlns:a16="http://schemas.microsoft.com/office/drawing/2014/main" id="{886C86E4-6BD3-4640-83D5-6ED0B945538E}"/>
              </a:ext>
            </a:extLst>
          </p:cNvPr>
          <p:cNvSpPr/>
          <p:nvPr/>
        </p:nvSpPr>
        <p:spPr bwMode="auto">
          <a:xfrm rot="398659" flipV="1">
            <a:off x="2509938" y="3136839"/>
            <a:ext cx="75017" cy="200473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pic>
        <p:nvPicPr>
          <p:cNvPr id="64" name="Picture 8" descr="Description: C:\Users\JohnS\Desktop\John's Temp Folder - TSR\Clear Images\BathStationImages\Photo_354001_PullCordStation_Photo.png">
            <a:extLst>
              <a:ext uri="{FF2B5EF4-FFF2-40B4-BE49-F238E27FC236}">
                <a16:creationId xmlns:a16="http://schemas.microsoft.com/office/drawing/2014/main" id="{D04A9F77-41E1-4046-A039-8D435752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3" y="2251073"/>
            <a:ext cx="795299" cy="13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CA5EEA5D-512E-5B25-67CD-0B4A87239C9B}"/>
              </a:ext>
            </a:extLst>
          </p:cNvPr>
          <p:cNvSpPr/>
          <p:nvPr/>
        </p:nvSpPr>
        <p:spPr>
          <a:xfrm>
            <a:off x="4876894" y="3059516"/>
            <a:ext cx="341958" cy="25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EAF22-CB50-1C95-E4A5-6159421C1EE2}"/>
              </a:ext>
            </a:extLst>
          </p:cNvPr>
          <p:cNvSpPr txBox="1"/>
          <p:nvPr/>
        </p:nvSpPr>
        <p:spPr>
          <a:xfrm>
            <a:off x="2772509" y="4505518"/>
            <a:ext cx="237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B9097-0F29-CD1F-8210-E3B4D5E666F0}"/>
              </a:ext>
            </a:extLst>
          </p:cNvPr>
          <p:cNvSpPr/>
          <p:nvPr/>
        </p:nvSpPr>
        <p:spPr>
          <a:xfrm>
            <a:off x="150057" y="4288774"/>
            <a:ext cx="5855943" cy="129049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6B3F0-1503-F862-218A-8C4EF03C4596}"/>
              </a:ext>
            </a:extLst>
          </p:cNvPr>
          <p:cNvSpPr txBox="1"/>
          <p:nvPr/>
        </p:nvSpPr>
        <p:spPr>
          <a:xfrm>
            <a:off x="3651567" y="4405948"/>
            <a:ext cx="23817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Urgent Call Option: (This is an option to receive all urgent calls from all rooms.)   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(Uncheck box to receive urgent calls from your rooms only.)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847698-2A2E-3269-2380-70ED7E400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68" y="4363328"/>
            <a:ext cx="2418739" cy="114399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507AE4A-BE2D-CA9D-052C-69CF42E936C2}"/>
              </a:ext>
            </a:extLst>
          </p:cNvPr>
          <p:cNvSpPr/>
          <p:nvPr/>
        </p:nvSpPr>
        <p:spPr bwMode="auto">
          <a:xfrm>
            <a:off x="2620902" y="4505518"/>
            <a:ext cx="522349" cy="26678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pic>
        <p:nvPicPr>
          <p:cNvPr id="12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883A4769-DD22-08E9-BF62-730AB56C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6" y="445876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7AB62E-6232-4B14-DF99-014E55FCDCE7}"/>
              </a:ext>
            </a:extLst>
          </p:cNvPr>
          <p:cNvSpPr txBox="1"/>
          <p:nvPr/>
        </p:nvSpPr>
        <p:spPr>
          <a:xfrm>
            <a:off x="355993" y="4499663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>
            <a:extLst>
              <a:ext uri="{FF2B5EF4-FFF2-40B4-BE49-F238E27FC236}">
                <a16:creationId xmlns:a16="http://schemas.microsoft.com/office/drawing/2014/main" id="{55415F30-2648-44BD-911B-81CB3585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" y="2510934"/>
            <a:ext cx="857159" cy="58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B4CD7C10-9B3F-41D7-A116-27A450168A1E}"/>
              </a:ext>
            </a:extLst>
          </p:cNvPr>
          <p:cNvSpPr/>
          <p:nvPr/>
        </p:nvSpPr>
        <p:spPr bwMode="auto">
          <a:xfrm>
            <a:off x="473784" y="2080733"/>
            <a:ext cx="812578" cy="335438"/>
          </a:xfrm>
          <a:prstGeom prst="curvedDownArrow">
            <a:avLst/>
          </a:prstGeom>
          <a:solidFill>
            <a:srgbClr val="FF33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A6FFB2-554A-4003-8A9E-8FC7AA3C67D3}"/>
              </a:ext>
            </a:extLst>
          </p:cNvPr>
          <p:cNvSpPr txBox="1"/>
          <p:nvPr/>
        </p:nvSpPr>
        <p:spPr>
          <a:xfrm>
            <a:off x="3873325" y="2817634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Fast Ding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265304-9A31-4CBC-9B1F-39B18BDEA34D}"/>
              </a:ext>
            </a:extLst>
          </p:cNvPr>
          <p:cNvSpPr/>
          <p:nvPr/>
        </p:nvSpPr>
        <p:spPr>
          <a:xfrm>
            <a:off x="3873325" y="1878935"/>
            <a:ext cx="160055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Cascading yellow lights in all 4 segments above the patient’s door.</a:t>
            </a:r>
          </a:p>
        </p:txBody>
      </p:sp>
      <p:pic>
        <p:nvPicPr>
          <p:cNvPr id="50" name="746BE82F">
            <a:hlinkClick r:id="" action="ppaction://media"/>
            <a:extLst>
              <a:ext uri="{FF2B5EF4-FFF2-40B4-BE49-F238E27FC236}">
                <a16:creationId xmlns:a16="http://schemas.microsoft.com/office/drawing/2014/main" id="{53563F72-B331-4541-B90D-712CE0DC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2534" y="2843602"/>
            <a:ext cx="332090" cy="332090"/>
          </a:xfrm>
          <a:prstGeom prst="rect">
            <a:avLst/>
          </a:prstGeom>
        </p:spPr>
      </p:pic>
      <p:sp>
        <p:nvSpPr>
          <p:cNvPr id="58" name="Right Arrow 22">
            <a:extLst>
              <a:ext uri="{FF2B5EF4-FFF2-40B4-BE49-F238E27FC236}">
                <a16:creationId xmlns:a16="http://schemas.microsoft.com/office/drawing/2014/main" id="{0A19B3F8-2D55-4DFC-A7EA-CDEE72A0FA9B}"/>
              </a:ext>
            </a:extLst>
          </p:cNvPr>
          <p:cNvSpPr/>
          <p:nvPr/>
        </p:nvSpPr>
        <p:spPr bwMode="auto">
          <a:xfrm>
            <a:off x="1138741" y="2398804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9" name="Right Arrow 22">
            <a:extLst>
              <a:ext uri="{FF2B5EF4-FFF2-40B4-BE49-F238E27FC236}">
                <a16:creationId xmlns:a16="http://schemas.microsoft.com/office/drawing/2014/main" id="{A71E95A0-CB7E-439D-AE01-8620194E96AA}"/>
              </a:ext>
            </a:extLst>
          </p:cNvPr>
          <p:cNvSpPr/>
          <p:nvPr/>
        </p:nvSpPr>
        <p:spPr bwMode="auto">
          <a:xfrm>
            <a:off x="2956030" y="2394986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0" name="Right Arrow 22">
            <a:extLst>
              <a:ext uri="{FF2B5EF4-FFF2-40B4-BE49-F238E27FC236}">
                <a16:creationId xmlns:a16="http://schemas.microsoft.com/office/drawing/2014/main" id="{BA3A5C6F-A309-41E1-900F-FF7D2E2DF24D}"/>
              </a:ext>
            </a:extLst>
          </p:cNvPr>
          <p:cNvSpPr/>
          <p:nvPr/>
        </p:nvSpPr>
        <p:spPr bwMode="auto">
          <a:xfrm rot="5400000">
            <a:off x="257665" y="3479656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7" name="Right Arrow 22">
            <a:extLst>
              <a:ext uri="{FF2B5EF4-FFF2-40B4-BE49-F238E27FC236}">
                <a16:creationId xmlns:a16="http://schemas.microsoft.com/office/drawing/2014/main" id="{A5EF28D5-5760-4228-B3B6-49A98CDD9D9F}"/>
              </a:ext>
            </a:extLst>
          </p:cNvPr>
          <p:cNvSpPr/>
          <p:nvPr/>
        </p:nvSpPr>
        <p:spPr bwMode="auto">
          <a:xfrm>
            <a:off x="5883351" y="2398565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8C985EE-CA0F-4290-AC77-BDCE991008C9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9" name="Picture 21" descr="Console150">
            <a:extLst>
              <a:ext uri="{FF2B5EF4-FFF2-40B4-BE49-F238E27FC236}">
                <a16:creationId xmlns:a16="http://schemas.microsoft.com/office/drawing/2014/main" id="{452FAE5F-D275-4BEA-930A-AA02D201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2AEA91F-051A-4F7B-964E-E384A0DA06CB}"/>
              </a:ext>
            </a:extLst>
          </p:cNvPr>
          <p:cNvSpPr txBox="1"/>
          <p:nvPr/>
        </p:nvSpPr>
        <p:spPr>
          <a:xfrm>
            <a:off x="7725830" y="2709552"/>
            <a:ext cx="12570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immediately.</a:t>
            </a:r>
          </a:p>
        </p:txBody>
      </p:sp>
      <p:pic>
        <p:nvPicPr>
          <p:cNvPr id="71" name="Picture 9" descr="Patient Station Enhanced Single">
            <a:extLst>
              <a:ext uri="{FF2B5EF4-FFF2-40B4-BE49-F238E27FC236}">
                <a16:creationId xmlns:a16="http://schemas.microsoft.com/office/drawing/2014/main" id="{A494C99E-CB2B-4855-AC52-788B869E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583002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E51ECAC3-9D50-4ACD-8953-70B43658137D}"/>
              </a:ext>
            </a:extLst>
          </p:cNvPr>
          <p:cNvSpPr/>
          <p:nvPr/>
        </p:nvSpPr>
        <p:spPr>
          <a:xfrm>
            <a:off x="7984852" y="4690254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70BABB2-49A2-4AB8-9191-A2EA135BF5BD}"/>
              </a:ext>
            </a:extLst>
          </p:cNvPr>
          <p:cNvSpPr txBox="1"/>
          <p:nvPr/>
        </p:nvSpPr>
        <p:spPr>
          <a:xfrm>
            <a:off x="7148682" y="3832101"/>
            <a:ext cx="1782666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8BBF28E-5DB6-480F-8745-3D053A00B0B8}"/>
              </a:ext>
            </a:extLst>
          </p:cNvPr>
          <p:cNvCxnSpPr>
            <a:cxnSpLocks/>
          </p:cNvCxnSpPr>
          <p:nvPr/>
        </p:nvCxnSpPr>
        <p:spPr>
          <a:xfrm>
            <a:off x="8144480" y="4271964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>
            <a:extLst>
              <a:ext uri="{FF2B5EF4-FFF2-40B4-BE49-F238E27FC236}">
                <a16:creationId xmlns:a16="http://schemas.microsoft.com/office/drawing/2014/main" id="{7D1858F3-36E6-45CA-A70F-7211084381A5}"/>
              </a:ext>
            </a:extLst>
          </p:cNvPr>
          <p:cNvSpPr txBox="1">
            <a:spLocks/>
          </p:cNvSpPr>
          <p:nvPr/>
        </p:nvSpPr>
        <p:spPr>
          <a:xfrm>
            <a:off x="-19957" y="470958"/>
            <a:ext cx="9143999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Exit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6" descr="CorrLight_R_float_rgbwithtwocolors copy">
            <a:extLst>
              <a:ext uri="{FF2B5EF4-FFF2-40B4-BE49-F238E27FC236}">
                <a16:creationId xmlns:a16="http://schemas.microsoft.com/office/drawing/2014/main" id="{054417C9-2121-4FB5-A313-0C896DFA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6" name="Parallelogram 75">
            <a:extLst>
              <a:ext uri="{FF2B5EF4-FFF2-40B4-BE49-F238E27FC236}">
                <a16:creationId xmlns:a16="http://schemas.microsoft.com/office/drawing/2014/main" id="{A95A278E-8B4D-4CF1-ABCD-32A8ADB56984}"/>
              </a:ext>
            </a:extLst>
          </p:cNvPr>
          <p:cNvSpPr/>
          <p:nvPr/>
        </p:nvSpPr>
        <p:spPr bwMode="auto">
          <a:xfrm rot="836052" flipV="1">
            <a:off x="2152404" y="248237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7" name="Parallelogram 76">
            <a:extLst>
              <a:ext uri="{FF2B5EF4-FFF2-40B4-BE49-F238E27FC236}">
                <a16:creationId xmlns:a16="http://schemas.microsoft.com/office/drawing/2014/main" id="{3334E6D9-65A9-4D2F-A638-717E94188417}"/>
              </a:ext>
            </a:extLst>
          </p:cNvPr>
          <p:cNvSpPr/>
          <p:nvPr/>
        </p:nvSpPr>
        <p:spPr bwMode="auto">
          <a:xfrm rot="398659" flipV="1">
            <a:off x="2372146" y="2508512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8" name="Parallelogram 77">
            <a:extLst>
              <a:ext uri="{FF2B5EF4-FFF2-40B4-BE49-F238E27FC236}">
                <a16:creationId xmlns:a16="http://schemas.microsoft.com/office/drawing/2014/main" id="{27822991-748D-4AA7-BA82-221175D2632C}"/>
              </a:ext>
            </a:extLst>
          </p:cNvPr>
          <p:cNvSpPr/>
          <p:nvPr/>
        </p:nvSpPr>
        <p:spPr bwMode="auto">
          <a:xfrm rot="398659" flipV="1">
            <a:off x="2520206" y="2499536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FBF1438C-FA16-4941-BDF5-28A73B05C6B3}"/>
              </a:ext>
            </a:extLst>
          </p:cNvPr>
          <p:cNvSpPr/>
          <p:nvPr/>
        </p:nvSpPr>
        <p:spPr bwMode="auto">
          <a:xfrm rot="836052" flipV="1">
            <a:off x="2150548" y="2690809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8E5B287B-1B42-490F-9318-006DE022EE22}"/>
              </a:ext>
            </a:extLst>
          </p:cNvPr>
          <p:cNvSpPr/>
          <p:nvPr/>
        </p:nvSpPr>
        <p:spPr bwMode="auto">
          <a:xfrm rot="398659" flipV="1">
            <a:off x="2370290" y="2716946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1" name="Parallelogram 80">
            <a:extLst>
              <a:ext uri="{FF2B5EF4-FFF2-40B4-BE49-F238E27FC236}">
                <a16:creationId xmlns:a16="http://schemas.microsoft.com/office/drawing/2014/main" id="{282AE4EA-14E3-4C84-BCEA-1F6280C138C0}"/>
              </a:ext>
            </a:extLst>
          </p:cNvPr>
          <p:cNvSpPr/>
          <p:nvPr/>
        </p:nvSpPr>
        <p:spPr bwMode="auto">
          <a:xfrm rot="398659" flipV="1">
            <a:off x="2518937" y="2707971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82" name="Parallelogram 81">
            <a:extLst>
              <a:ext uri="{FF2B5EF4-FFF2-40B4-BE49-F238E27FC236}">
                <a16:creationId xmlns:a16="http://schemas.microsoft.com/office/drawing/2014/main" id="{88A8096C-0882-4935-B682-E6C5CC3327AB}"/>
              </a:ext>
            </a:extLst>
          </p:cNvPr>
          <p:cNvSpPr/>
          <p:nvPr/>
        </p:nvSpPr>
        <p:spPr bwMode="auto">
          <a:xfrm rot="836052" flipV="1">
            <a:off x="2147867" y="289983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D034F866-A9B7-4E99-8D50-B8AD3FFBB414}"/>
              </a:ext>
            </a:extLst>
          </p:cNvPr>
          <p:cNvSpPr/>
          <p:nvPr/>
        </p:nvSpPr>
        <p:spPr bwMode="auto">
          <a:xfrm rot="398659" flipV="1">
            <a:off x="2367610" y="2925970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4" name="Parallelogram 83">
            <a:extLst>
              <a:ext uri="{FF2B5EF4-FFF2-40B4-BE49-F238E27FC236}">
                <a16:creationId xmlns:a16="http://schemas.microsoft.com/office/drawing/2014/main" id="{091764B3-D91E-479C-BDC6-C5E6DA590634}"/>
              </a:ext>
            </a:extLst>
          </p:cNvPr>
          <p:cNvSpPr/>
          <p:nvPr/>
        </p:nvSpPr>
        <p:spPr bwMode="auto">
          <a:xfrm rot="398659" flipV="1">
            <a:off x="2519479" y="2916995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33E72202-3B6C-4A5A-9372-C7FF50CF7D66}"/>
              </a:ext>
            </a:extLst>
          </p:cNvPr>
          <p:cNvSpPr/>
          <p:nvPr/>
        </p:nvSpPr>
        <p:spPr bwMode="auto">
          <a:xfrm rot="836052" flipV="1">
            <a:off x="2146011" y="3108269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93" name="Parallelogram 92">
            <a:extLst>
              <a:ext uri="{FF2B5EF4-FFF2-40B4-BE49-F238E27FC236}">
                <a16:creationId xmlns:a16="http://schemas.microsoft.com/office/drawing/2014/main" id="{7CDE5D57-5DF8-4A40-BA99-27392960E423}"/>
              </a:ext>
            </a:extLst>
          </p:cNvPr>
          <p:cNvSpPr/>
          <p:nvPr/>
        </p:nvSpPr>
        <p:spPr bwMode="auto">
          <a:xfrm rot="398659" flipV="1">
            <a:off x="2365754" y="3134405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94" name="Parallelogram 93">
            <a:extLst>
              <a:ext uri="{FF2B5EF4-FFF2-40B4-BE49-F238E27FC236}">
                <a16:creationId xmlns:a16="http://schemas.microsoft.com/office/drawing/2014/main" id="{0F24DD58-80D1-49CD-9646-70F0C0A82911}"/>
              </a:ext>
            </a:extLst>
          </p:cNvPr>
          <p:cNvSpPr/>
          <p:nvPr/>
        </p:nvSpPr>
        <p:spPr bwMode="auto">
          <a:xfrm rot="398659" flipV="1">
            <a:off x="2518211" y="3125430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pic>
        <p:nvPicPr>
          <p:cNvPr id="95" name="Picture 6" descr="CorrLight_R_float_rgbwithtwocolors copy">
            <a:extLst>
              <a:ext uri="{FF2B5EF4-FFF2-40B4-BE49-F238E27FC236}">
                <a16:creationId xmlns:a16="http://schemas.microsoft.com/office/drawing/2014/main" id="{4728A394-A765-4F0D-AF74-C7D436FA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6" name="Parallelogram 95">
            <a:extLst>
              <a:ext uri="{FF2B5EF4-FFF2-40B4-BE49-F238E27FC236}">
                <a16:creationId xmlns:a16="http://schemas.microsoft.com/office/drawing/2014/main" id="{84968B34-8869-4B22-8858-E043BAF81C08}"/>
              </a:ext>
            </a:extLst>
          </p:cNvPr>
          <p:cNvSpPr/>
          <p:nvPr/>
        </p:nvSpPr>
        <p:spPr bwMode="auto">
          <a:xfrm rot="836052" flipV="1">
            <a:off x="2152404" y="247856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7" name="Parallelogram 96">
            <a:extLst>
              <a:ext uri="{FF2B5EF4-FFF2-40B4-BE49-F238E27FC236}">
                <a16:creationId xmlns:a16="http://schemas.microsoft.com/office/drawing/2014/main" id="{A3372654-C381-4053-B30D-BDF94DE68916}"/>
              </a:ext>
            </a:extLst>
          </p:cNvPr>
          <p:cNvSpPr/>
          <p:nvPr/>
        </p:nvSpPr>
        <p:spPr bwMode="auto">
          <a:xfrm rot="398659" flipV="1">
            <a:off x="2372146" y="2504702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8" name="Parallelogram 97">
            <a:extLst>
              <a:ext uri="{FF2B5EF4-FFF2-40B4-BE49-F238E27FC236}">
                <a16:creationId xmlns:a16="http://schemas.microsoft.com/office/drawing/2014/main" id="{E00A8905-E38A-41BB-8A8C-A1453C9489B3}"/>
              </a:ext>
            </a:extLst>
          </p:cNvPr>
          <p:cNvSpPr/>
          <p:nvPr/>
        </p:nvSpPr>
        <p:spPr bwMode="auto">
          <a:xfrm rot="398659" flipV="1">
            <a:off x="2520206" y="2502077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99" name="Parallelogram 98">
            <a:extLst>
              <a:ext uri="{FF2B5EF4-FFF2-40B4-BE49-F238E27FC236}">
                <a16:creationId xmlns:a16="http://schemas.microsoft.com/office/drawing/2014/main" id="{C2A02DC2-9959-4D79-BD2F-925D95D0C939}"/>
              </a:ext>
            </a:extLst>
          </p:cNvPr>
          <p:cNvSpPr/>
          <p:nvPr/>
        </p:nvSpPr>
        <p:spPr bwMode="auto">
          <a:xfrm rot="836052" flipV="1">
            <a:off x="2154029" y="2692313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0" name="Parallelogram 99">
            <a:extLst>
              <a:ext uri="{FF2B5EF4-FFF2-40B4-BE49-F238E27FC236}">
                <a16:creationId xmlns:a16="http://schemas.microsoft.com/office/drawing/2014/main" id="{CEC83060-DA04-4ED0-A34C-A45285542F80}"/>
              </a:ext>
            </a:extLst>
          </p:cNvPr>
          <p:cNvSpPr/>
          <p:nvPr/>
        </p:nvSpPr>
        <p:spPr bwMode="auto">
          <a:xfrm rot="398659" flipV="1">
            <a:off x="2366255" y="2723082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1" name="Parallelogram 100">
            <a:extLst>
              <a:ext uri="{FF2B5EF4-FFF2-40B4-BE49-F238E27FC236}">
                <a16:creationId xmlns:a16="http://schemas.microsoft.com/office/drawing/2014/main" id="{6F12D478-25DB-49AF-8016-6CA0AB0DDEC6}"/>
              </a:ext>
            </a:extLst>
          </p:cNvPr>
          <p:cNvSpPr/>
          <p:nvPr/>
        </p:nvSpPr>
        <p:spPr bwMode="auto">
          <a:xfrm rot="398659" flipV="1">
            <a:off x="2508899" y="2715341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2" name="Parallelogram 101">
            <a:extLst>
              <a:ext uri="{FF2B5EF4-FFF2-40B4-BE49-F238E27FC236}">
                <a16:creationId xmlns:a16="http://schemas.microsoft.com/office/drawing/2014/main" id="{475CE311-6A07-4CAD-9C62-6D5C84F0E6E8}"/>
              </a:ext>
            </a:extLst>
          </p:cNvPr>
          <p:cNvSpPr/>
          <p:nvPr/>
        </p:nvSpPr>
        <p:spPr bwMode="auto">
          <a:xfrm rot="836052" flipV="1">
            <a:off x="2156180" y="2904341"/>
            <a:ext cx="292680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0A5DCF5F-80B6-4304-9870-1D65189A0E71}"/>
              </a:ext>
            </a:extLst>
          </p:cNvPr>
          <p:cNvSpPr/>
          <p:nvPr/>
        </p:nvSpPr>
        <p:spPr bwMode="auto">
          <a:xfrm rot="398659" flipV="1">
            <a:off x="2363237" y="2932198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:a16="http://schemas.microsoft.com/office/drawing/2014/main" id="{FF30BBE1-5EFE-4458-BDC5-1C05E4E75486}"/>
              </a:ext>
            </a:extLst>
          </p:cNvPr>
          <p:cNvSpPr/>
          <p:nvPr/>
        </p:nvSpPr>
        <p:spPr bwMode="auto">
          <a:xfrm rot="398659" flipV="1">
            <a:off x="2511297" y="2929573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105" name="Parallelogram 104">
            <a:extLst>
              <a:ext uri="{FF2B5EF4-FFF2-40B4-BE49-F238E27FC236}">
                <a16:creationId xmlns:a16="http://schemas.microsoft.com/office/drawing/2014/main" id="{53DAAFFD-0847-4612-BD79-D9CAA5523393}"/>
              </a:ext>
            </a:extLst>
          </p:cNvPr>
          <p:cNvSpPr/>
          <p:nvPr/>
        </p:nvSpPr>
        <p:spPr bwMode="auto">
          <a:xfrm rot="836052" flipV="1">
            <a:off x="2152404" y="3113229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6" name="Parallelogram 105">
            <a:extLst>
              <a:ext uri="{FF2B5EF4-FFF2-40B4-BE49-F238E27FC236}">
                <a16:creationId xmlns:a16="http://schemas.microsoft.com/office/drawing/2014/main" id="{8DC5036B-3D7E-484D-A340-85917C8A9B59}"/>
              </a:ext>
            </a:extLst>
          </p:cNvPr>
          <p:cNvSpPr/>
          <p:nvPr/>
        </p:nvSpPr>
        <p:spPr bwMode="auto">
          <a:xfrm rot="398659" flipV="1">
            <a:off x="2365856" y="3139463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7" name="Parallelogram 106">
            <a:extLst>
              <a:ext uri="{FF2B5EF4-FFF2-40B4-BE49-F238E27FC236}">
                <a16:creationId xmlns:a16="http://schemas.microsoft.com/office/drawing/2014/main" id="{886C86E4-6BD3-4640-83D5-6ED0B945538E}"/>
              </a:ext>
            </a:extLst>
          </p:cNvPr>
          <p:cNvSpPr/>
          <p:nvPr/>
        </p:nvSpPr>
        <p:spPr bwMode="auto">
          <a:xfrm rot="398659" flipV="1">
            <a:off x="2509938" y="3136839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D80666-F7C2-634E-7FE9-8ED829AAEA0F}"/>
              </a:ext>
            </a:extLst>
          </p:cNvPr>
          <p:cNvPicPr/>
          <p:nvPr/>
        </p:nvPicPr>
        <p:blipFill>
          <a:blip r:embed="rId9" cstate="print"/>
          <a:srcRect l="16848" r="17790" b="31830"/>
          <a:stretch>
            <a:fillRect/>
          </a:stretch>
        </p:blipFill>
        <p:spPr bwMode="auto">
          <a:xfrm>
            <a:off x="138102" y="952020"/>
            <a:ext cx="1102758" cy="89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0D161-3201-DA2D-2729-0D6999E861CD}"/>
              </a:ext>
            </a:extLst>
          </p:cNvPr>
          <p:cNvSpPr txBox="1"/>
          <p:nvPr/>
        </p:nvSpPr>
        <p:spPr>
          <a:xfrm>
            <a:off x="2772509" y="4505518"/>
            <a:ext cx="237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38005-F3E8-39FE-A412-EEC02BBE452E}"/>
              </a:ext>
            </a:extLst>
          </p:cNvPr>
          <p:cNvSpPr/>
          <p:nvPr/>
        </p:nvSpPr>
        <p:spPr>
          <a:xfrm>
            <a:off x="150057" y="4288774"/>
            <a:ext cx="5855943" cy="129049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18CCF-A4BD-8459-60D8-04CE9A0C68E8}"/>
              </a:ext>
            </a:extLst>
          </p:cNvPr>
          <p:cNvSpPr txBox="1"/>
          <p:nvPr/>
        </p:nvSpPr>
        <p:spPr>
          <a:xfrm>
            <a:off x="3651567" y="4405948"/>
            <a:ext cx="23817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Urgent Call Option: (This is an option to receive all urgent calls from all rooms.)   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(Uncheck box to receive urgent calls from your rooms only.)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83D9EA-2EBB-C344-5134-100D849D0C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468" y="4363328"/>
            <a:ext cx="2418739" cy="114399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BE49744-4D35-F2CD-63AE-5425AE63228C}"/>
              </a:ext>
            </a:extLst>
          </p:cNvPr>
          <p:cNvSpPr/>
          <p:nvPr/>
        </p:nvSpPr>
        <p:spPr bwMode="auto">
          <a:xfrm>
            <a:off x="2620902" y="4505518"/>
            <a:ext cx="522349" cy="26678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pic>
        <p:nvPicPr>
          <p:cNvPr id="23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3628DFA7-30C8-19EA-F8F8-B7D38AB4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6" y="445876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1A04C50-F8C3-F7D8-EBE5-22585FCFF387}"/>
              </a:ext>
            </a:extLst>
          </p:cNvPr>
          <p:cNvSpPr txBox="1"/>
          <p:nvPr/>
        </p:nvSpPr>
        <p:spPr>
          <a:xfrm>
            <a:off x="355993" y="4499663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85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13A6FFB2-554A-4003-8A9E-8FC7AA3C67D3}"/>
              </a:ext>
            </a:extLst>
          </p:cNvPr>
          <p:cNvSpPr txBox="1"/>
          <p:nvPr/>
        </p:nvSpPr>
        <p:spPr>
          <a:xfrm>
            <a:off x="3873325" y="2817634"/>
            <a:ext cx="1600557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Tone Type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Fast Ding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265304-9A31-4CBC-9B1F-39B18BDEA34D}"/>
              </a:ext>
            </a:extLst>
          </p:cNvPr>
          <p:cNvSpPr/>
          <p:nvPr/>
        </p:nvSpPr>
        <p:spPr>
          <a:xfrm>
            <a:off x="3873325" y="1878935"/>
            <a:ext cx="1600557" cy="90024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05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Corridor Light Display: </a:t>
            </a:r>
            <a:r>
              <a:rPr lang="en-US" sz="1050" b="1" u="sng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Cascading yellow lights in all 4 segments above the patient’s door.</a:t>
            </a:r>
          </a:p>
        </p:txBody>
      </p:sp>
      <p:pic>
        <p:nvPicPr>
          <p:cNvPr id="50" name="746BE82F">
            <a:hlinkClick r:id="" action="ppaction://media"/>
            <a:extLst>
              <a:ext uri="{FF2B5EF4-FFF2-40B4-BE49-F238E27FC236}">
                <a16:creationId xmlns:a16="http://schemas.microsoft.com/office/drawing/2014/main" id="{53563F72-B331-4541-B90D-712CE0DC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2534" y="2843602"/>
            <a:ext cx="332090" cy="332090"/>
          </a:xfrm>
          <a:prstGeom prst="rect">
            <a:avLst/>
          </a:prstGeom>
        </p:spPr>
      </p:pic>
      <p:sp>
        <p:nvSpPr>
          <p:cNvPr id="58" name="Right Arrow 22">
            <a:extLst>
              <a:ext uri="{FF2B5EF4-FFF2-40B4-BE49-F238E27FC236}">
                <a16:creationId xmlns:a16="http://schemas.microsoft.com/office/drawing/2014/main" id="{0A19B3F8-2D55-4DFC-A7EA-CDEE72A0FA9B}"/>
              </a:ext>
            </a:extLst>
          </p:cNvPr>
          <p:cNvSpPr/>
          <p:nvPr/>
        </p:nvSpPr>
        <p:spPr bwMode="auto">
          <a:xfrm>
            <a:off x="1138741" y="2398804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59" name="Right Arrow 22">
            <a:extLst>
              <a:ext uri="{FF2B5EF4-FFF2-40B4-BE49-F238E27FC236}">
                <a16:creationId xmlns:a16="http://schemas.microsoft.com/office/drawing/2014/main" id="{A71E95A0-CB7E-439D-AE01-8620194E96AA}"/>
              </a:ext>
            </a:extLst>
          </p:cNvPr>
          <p:cNvSpPr/>
          <p:nvPr/>
        </p:nvSpPr>
        <p:spPr bwMode="auto">
          <a:xfrm>
            <a:off x="2956030" y="2394986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0" name="Right Arrow 22">
            <a:extLst>
              <a:ext uri="{FF2B5EF4-FFF2-40B4-BE49-F238E27FC236}">
                <a16:creationId xmlns:a16="http://schemas.microsoft.com/office/drawing/2014/main" id="{BA3A5C6F-A309-41E1-900F-FF7D2E2DF24D}"/>
              </a:ext>
            </a:extLst>
          </p:cNvPr>
          <p:cNvSpPr/>
          <p:nvPr/>
        </p:nvSpPr>
        <p:spPr bwMode="auto">
          <a:xfrm rot="5400000">
            <a:off x="257665" y="3479656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7" name="Right Arrow 22">
            <a:extLst>
              <a:ext uri="{FF2B5EF4-FFF2-40B4-BE49-F238E27FC236}">
                <a16:creationId xmlns:a16="http://schemas.microsoft.com/office/drawing/2014/main" id="{A5EF28D5-5760-4228-B3B6-49A98CDD9D9F}"/>
              </a:ext>
            </a:extLst>
          </p:cNvPr>
          <p:cNvSpPr/>
          <p:nvPr/>
        </p:nvSpPr>
        <p:spPr bwMode="auto">
          <a:xfrm>
            <a:off x="5883351" y="2398565"/>
            <a:ext cx="573659" cy="2899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8C985EE-CA0F-4290-AC77-BDCE991008C9}"/>
              </a:ext>
            </a:extLst>
          </p:cNvPr>
          <p:cNvSpPr/>
          <p:nvPr/>
        </p:nvSpPr>
        <p:spPr>
          <a:xfrm>
            <a:off x="7148682" y="1968547"/>
            <a:ext cx="1782666" cy="11259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9" name="Picture 21" descr="Console150">
            <a:extLst>
              <a:ext uri="{FF2B5EF4-FFF2-40B4-BE49-F238E27FC236}">
                <a16:creationId xmlns:a16="http://schemas.microsoft.com/office/drawing/2014/main" id="{452FAE5F-D275-4BEA-930A-AA02D201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76" y="2002414"/>
            <a:ext cx="830199" cy="7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2AEA91F-051A-4F7B-964E-E384A0DA06CB}"/>
              </a:ext>
            </a:extLst>
          </p:cNvPr>
          <p:cNvSpPr txBox="1"/>
          <p:nvPr/>
        </p:nvSpPr>
        <p:spPr>
          <a:xfrm>
            <a:off x="7725830" y="2709552"/>
            <a:ext cx="12570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Console will ring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immediately.</a:t>
            </a:r>
          </a:p>
        </p:txBody>
      </p:sp>
      <p:pic>
        <p:nvPicPr>
          <p:cNvPr id="71" name="Picture 9" descr="Patient Station Enhanced Single">
            <a:extLst>
              <a:ext uri="{FF2B5EF4-FFF2-40B4-BE49-F238E27FC236}">
                <a16:creationId xmlns:a16="http://schemas.microsoft.com/office/drawing/2014/main" id="{A494C99E-CB2B-4855-AC52-788B869E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98" y="4583002"/>
            <a:ext cx="1593366" cy="9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E51ECAC3-9D50-4ACD-8953-70B43658137D}"/>
              </a:ext>
            </a:extLst>
          </p:cNvPr>
          <p:cNvSpPr/>
          <p:nvPr/>
        </p:nvSpPr>
        <p:spPr>
          <a:xfrm>
            <a:off x="7984852" y="4690254"/>
            <a:ext cx="348657" cy="2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70BABB2-49A2-4AB8-9191-A2EA135BF5BD}"/>
              </a:ext>
            </a:extLst>
          </p:cNvPr>
          <p:cNvSpPr txBox="1"/>
          <p:nvPr/>
        </p:nvSpPr>
        <p:spPr>
          <a:xfrm>
            <a:off x="7148682" y="3832101"/>
            <a:ext cx="1782666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To Cancel Call: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Tx/>
              <a:buChar char="-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Press cancel button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8BBF28E-5DB6-480F-8745-3D053A00B0B8}"/>
              </a:ext>
            </a:extLst>
          </p:cNvPr>
          <p:cNvCxnSpPr>
            <a:cxnSpLocks/>
          </p:cNvCxnSpPr>
          <p:nvPr/>
        </p:nvCxnSpPr>
        <p:spPr>
          <a:xfrm>
            <a:off x="8144480" y="4271964"/>
            <a:ext cx="0" cy="311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>
            <a:extLst>
              <a:ext uri="{FF2B5EF4-FFF2-40B4-BE49-F238E27FC236}">
                <a16:creationId xmlns:a16="http://schemas.microsoft.com/office/drawing/2014/main" id="{7D1858F3-36E6-45CA-A70F-7211084381A5}"/>
              </a:ext>
            </a:extLst>
          </p:cNvPr>
          <p:cNvSpPr txBox="1">
            <a:spLocks/>
          </p:cNvSpPr>
          <p:nvPr/>
        </p:nvSpPr>
        <p:spPr>
          <a:xfrm>
            <a:off x="-19957" y="470958"/>
            <a:ext cx="9143999" cy="994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Alarm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6" descr="CorrLight_R_float_rgbwithtwocolors copy">
            <a:extLst>
              <a:ext uri="{FF2B5EF4-FFF2-40B4-BE49-F238E27FC236}">
                <a16:creationId xmlns:a16="http://schemas.microsoft.com/office/drawing/2014/main" id="{054417C9-2121-4FB5-A313-0C896DFA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6" name="Parallelogram 75">
            <a:extLst>
              <a:ext uri="{FF2B5EF4-FFF2-40B4-BE49-F238E27FC236}">
                <a16:creationId xmlns:a16="http://schemas.microsoft.com/office/drawing/2014/main" id="{A95A278E-8B4D-4CF1-ABCD-32A8ADB56984}"/>
              </a:ext>
            </a:extLst>
          </p:cNvPr>
          <p:cNvSpPr/>
          <p:nvPr/>
        </p:nvSpPr>
        <p:spPr bwMode="auto">
          <a:xfrm rot="836052" flipV="1">
            <a:off x="2152404" y="248237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7" name="Parallelogram 76">
            <a:extLst>
              <a:ext uri="{FF2B5EF4-FFF2-40B4-BE49-F238E27FC236}">
                <a16:creationId xmlns:a16="http://schemas.microsoft.com/office/drawing/2014/main" id="{3334E6D9-65A9-4D2F-A638-717E94188417}"/>
              </a:ext>
            </a:extLst>
          </p:cNvPr>
          <p:cNvSpPr/>
          <p:nvPr/>
        </p:nvSpPr>
        <p:spPr bwMode="auto">
          <a:xfrm rot="398659" flipV="1">
            <a:off x="2372146" y="2508512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78" name="Parallelogram 77">
            <a:extLst>
              <a:ext uri="{FF2B5EF4-FFF2-40B4-BE49-F238E27FC236}">
                <a16:creationId xmlns:a16="http://schemas.microsoft.com/office/drawing/2014/main" id="{27822991-748D-4AA7-BA82-221175D2632C}"/>
              </a:ext>
            </a:extLst>
          </p:cNvPr>
          <p:cNvSpPr/>
          <p:nvPr/>
        </p:nvSpPr>
        <p:spPr bwMode="auto">
          <a:xfrm rot="398659" flipV="1">
            <a:off x="2520206" y="2499536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FBF1438C-FA16-4941-BDF5-28A73B05C6B3}"/>
              </a:ext>
            </a:extLst>
          </p:cNvPr>
          <p:cNvSpPr/>
          <p:nvPr/>
        </p:nvSpPr>
        <p:spPr bwMode="auto">
          <a:xfrm rot="836052" flipV="1">
            <a:off x="2150548" y="2690809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8E5B287B-1B42-490F-9318-006DE022EE22}"/>
              </a:ext>
            </a:extLst>
          </p:cNvPr>
          <p:cNvSpPr/>
          <p:nvPr/>
        </p:nvSpPr>
        <p:spPr bwMode="auto">
          <a:xfrm rot="398659" flipV="1">
            <a:off x="2370290" y="2716946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1" name="Parallelogram 80">
            <a:extLst>
              <a:ext uri="{FF2B5EF4-FFF2-40B4-BE49-F238E27FC236}">
                <a16:creationId xmlns:a16="http://schemas.microsoft.com/office/drawing/2014/main" id="{282AE4EA-14E3-4C84-BCEA-1F6280C138C0}"/>
              </a:ext>
            </a:extLst>
          </p:cNvPr>
          <p:cNvSpPr/>
          <p:nvPr/>
        </p:nvSpPr>
        <p:spPr bwMode="auto">
          <a:xfrm rot="398659" flipV="1">
            <a:off x="2518937" y="2707971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82" name="Parallelogram 81">
            <a:extLst>
              <a:ext uri="{FF2B5EF4-FFF2-40B4-BE49-F238E27FC236}">
                <a16:creationId xmlns:a16="http://schemas.microsoft.com/office/drawing/2014/main" id="{88A8096C-0882-4935-B682-E6C5CC3327AB}"/>
              </a:ext>
            </a:extLst>
          </p:cNvPr>
          <p:cNvSpPr/>
          <p:nvPr/>
        </p:nvSpPr>
        <p:spPr bwMode="auto">
          <a:xfrm rot="836052" flipV="1">
            <a:off x="2147867" y="289983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D034F866-A9B7-4E99-8D50-B8AD3FFBB414}"/>
              </a:ext>
            </a:extLst>
          </p:cNvPr>
          <p:cNvSpPr/>
          <p:nvPr/>
        </p:nvSpPr>
        <p:spPr bwMode="auto">
          <a:xfrm rot="398659" flipV="1">
            <a:off x="2367610" y="2925970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84" name="Parallelogram 83">
            <a:extLst>
              <a:ext uri="{FF2B5EF4-FFF2-40B4-BE49-F238E27FC236}">
                <a16:creationId xmlns:a16="http://schemas.microsoft.com/office/drawing/2014/main" id="{091764B3-D91E-479C-BDC6-C5E6DA590634}"/>
              </a:ext>
            </a:extLst>
          </p:cNvPr>
          <p:cNvSpPr/>
          <p:nvPr/>
        </p:nvSpPr>
        <p:spPr bwMode="auto">
          <a:xfrm rot="398659" flipV="1">
            <a:off x="2519479" y="2916995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33E72202-3B6C-4A5A-9372-C7FF50CF7D66}"/>
              </a:ext>
            </a:extLst>
          </p:cNvPr>
          <p:cNvSpPr/>
          <p:nvPr/>
        </p:nvSpPr>
        <p:spPr bwMode="auto">
          <a:xfrm rot="836052" flipV="1">
            <a:off x="2146011" y="3108269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93" name="Parallelogram 92">
            <a:extLst>
              <a:ext uri="{FF2B5EF4-FFF2-40B4-BE49-F238E27FC236}">
                <a16:creationId xmlns:a16="http://schemas.microsoft.com/office/drawing/2014/main" id="{7CDE5D57-5DF8-4A40-BA99-27392960E423}"/>
              </a:ext>
            </a:extLst>
          </p:cNvPr>
          <p:cNvSpPr/>
          <p:nvPr/>
        </p:nvSpPr>
        <p:spPr bwMode="auto">
          <a:xfrm rot="398659" flipV="1">
            <a:off x="2365754" y="3134405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sp>
        <p:nvSpPr>
          <p:cNvPr id="94" name="Parallelogram 93">
            <a:extLst>
              <a:ext uri="{FF2B5EF4-FFF2-40B4-BE49-F238E27FC236}">
                <a16:creationId xmlns:a16="http://schemas.microsoft.com/office/drawing/2014/main" id="{0F24DD58-80D1-49CD-9646-70F0C0A82911}"/>
              </a:ext>
            </a:extLst>
          </p:cNvPr>
          <p:cNvSpPr/>
          <p:nvPr/>
        </p:nvSpPr>
        <p:spPr bwMode="auto">
          <a:xfrm rot="398659" flipV="1">
            <a:off x="2518211" y="3125430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ea typeface="Osaka" pitchFamily="64" charset="-128"/>
            </a:endParaRPr>
          </a:p>
        </p:txBody>
      </p:sp>
      <p:pic>
        <p:nvPicPr>
          <p:cNvPr id="95" name="Picture 6" descr="CorrLight_R_float_rgbwithtwocolors copy">
            <a:extLst>
              <a:ext uri="{FF2B5EF4-FFF2-40B4-BE49-F238E27FC236}">
                <a16:creationId xmlns:a16="http://schemas.microsoft.com/office/drawing/2014/main" id="{4728A394-A765-4F0D-AF74-C7D436FA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6" y="2272779"/>
            <a:ext cx="867962" cy="11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6" name="Parallelogram 95">
            <a:extLst>
              <a:ext uri="{FF2B5EF4-FFF2-40B4-BE49-F238E27FC236}">
                <a16:creationId xmlns:a16="http://schemas.microsoft.com/office/drawing/2014/main" id="{84968B34-8869-4B22-8858-E043BAF81C08}"/>
              </a:ext>
            </a:extLst>
          </p:cNvPr>
          <p:cNvSpPr/>
          <p:nvPr/>
        </p:nvSpPr>
        <p:spPr bwMode="auto">
          <a:xfrm rot="836052" flipV="1">
            <a:off x="2152404" y="2478564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7" name="Parallelogram 96">
            <a:extLst>
              <a:ext uri="{FF2B5EF4-FFF2-40B4-BE49-F238E27FC236}">
                <a16:creationId xmlns:a16="http://schemas.microsoft.com/office/drawing/2014/main" id="{A3372654-C381-4053-B30D-BDF94DE68916}"/>
              </a:ext>
            </a:extLst>
          </p:cNvPr>
          <p:cNvSpPr/>
          <p:nvPr/>
        </p:nvSpPr>
        <p:spPr bwMode="auto">
          <a:xfrm rot="398659" flipV="1">
            <a:off x="2372146" y="2504702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8" name="Parallelogram 97">
            <a:extLst>
              <a:ext uri="{FF2B5EF4-FFF2-40B4-BE49-F238E27FC236}">
                <a16:creationId xmlns:a16="http://schemas.microsoft.com/office/drawing/2014/main" id="{E00A8905-E38A-41BB-8A8C-A1453C9489B3}"/>
              </a:ext>
            </a:extLst>
          </p:cNvPr>
          <p:cNvSpPr/>
          <p:nvPr/>
        </p:nvSpPr>
        <p:spPr bwMode="auto">
          <a:xfrm rot="398659" flipV="1">
            <a:off x="2520206" y="2502077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99" name="Parallelogram 98">
            <a:extLst>
              <a:ext uri="{FF2B5EF4-FFF2-40B4-BE49-F238E27FC236}">
                <a16:creationId xmlns:a16="http://schemas.microsoft.com/office/drawing/2014/main" id="{C2A02DC2-9959-4D79-BD2F-925D95D0C939}"/>
              </a:ext>
            </a:extLst>
          </p:cNvPr>
          <p:cNvSpPr/>
          <p:nvPr/>
        </p:nvSpPr>
        <p:spPr bwMode="auto">
          <a:xfrm rot="836052" flipV="1">
            <a:off x="2154029" y="2692313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0" name="Parallelogram 99">
            <a:extLst>
              <a:ext uri="{FF2B5EF4-FFF2-40B4-BE49-F238E27FC236}">
                <a16:creationId xmlns:a16="http://schemas.microsoft.com/office/drawing/2014/main" id="{CEC83060-DA04-4ED0-A34C-A45285542F80}"/>
              </a:ext>
            </a:extLst>
          </p:cNvPr>
          <p:cNvSpPr/>
          <p:nvPr/>
        </p:nvSpPr>
        <p:spPr bwMode="auto">
          <a:xfrm rot="398659" flipV="1">
            <a:off x="2366255" y="2723082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1" name="Parallelogram 100">
            <a:extLst>
              <a:ext uri="{FF2B5EF4-FFF2-40B4-BE49-F238E27FC236}">
                <a16:creationId xmlns:a16="http://schemas.microsoft.com/office/drawing/2014/main" id="{6F12D478-25DB-49AF-8016-6CA0AB0DDEC6}"/>
              </a:ext>
            </a:extLst>
          </p:cNvPr>
          <p:cNvSpPr/>
          <p:nvPr/>
        </p:nvSpPr>
        <p:spPr bwMode="auto">
          <a:xfrm rot="398659" flipV="1">
            <a:off x="2508899" y="2715341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2" name="Parallelogram 101">
            <a:extLst>
              <a:ext uri="{FF2B5EF4-FFF2-40B4-BE49-F238E27FC236}">
                <a16:creationId xmlns:a16="http://schemas.microsoft.com/office/drawing/2014/main" id="{475CE311-6A07-4CAD-9C62-6D5C84F0E6E8}"/>
              </a:ext>
            </a:extLst>
          </p:cNvPr>
          <p:cNvSpPr/>
          <p:nvPr/>
        </p:nvSpPr>
        <p:spPr bwMode="auto">
          <a:xfrm rot="836052" flipV="1">
            <a:off x="2156180" y="2904341"/>
            <a:ext cx="292680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0A5DCF5F-80B6-4304-9870-1D65189A0E71}"/>
              </a:ext>
            </a:extLst>
          </p:cNvPr>
          <p:cNvSpPr/>
          <p:nvPr/>
        </p:nvSpPr>
        <p:spPr bwMode="auto">
          <a:xfrm rot="398659" flipV="1">
            <a:off x="2363237" y="2932198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:a16="http://schemas.microsoft.com/office/drawing/2014/main" id="{FF30BBE1-5EFE-4458-BDC5-1C05E4E75486}"/>
              </a:ext>
            </a:extLst>
          </p:cNvPr>
          <p:cNvSpPr/>
          <p:nvPr/>
        </p:nvSpPr>
        <p:spPr bwMode="auto">
          <a:xfrm rot="398659" flipV="1">
            <a:off x="2511297" y="2929573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105" name="Parallelogram 104">
            <a:extLst>
              <a:ext uri="{FF2B5EF4-FFF2-40B4-BE49-F238E27FC236}">
                <a16:creationId xmlns:a16="http://schemas.microsoft.com/office/drawing/2014/main" id="{53DAAFFD-0847-4612-BD79-D9CAA5523393}"/>
              </a:ext>
            </a:extLst>
          </p:cNvPr>
          <p:cNvSpPr/>
          <p:nvPr/>
        </p:nvSpPr>
        <p:spPr bwMode="auto">
          <a:xfrm rot="836052" flipV="1">
            <a:off x="2152404" y="3113229"/>
            <a:ext cx="273003" cy="197788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6" name="Parallelogram 105">
            <a:extLst>
              <a:ext uri="{FF2B5EF4-FFF2-40B4-BE49-F238E27FC236}">
                <a16:creationId xmlns:a16="http://schemas.microsoft.com/office/drawing/2014/main" id="{8DC5036B-3D7E-484D-A340-85917C8A9B59}"/>
              </a:ext>
            </a:extLst>
          </p:cNvPr>
          <p:cNvSpPr/>
          <p:nvPr/>
        </p:nvSpPr>
        <p:spPr bwMode="auto">
          <a:xfrm rot="398659" flipV="1">
            <a:off x="2365856" y="3139463"/>
            <a:ext cx="85056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7" name="Parallelogram 106">
            <a:extLst>
              <a:ext uri="{FF2B5EF4-FFF2-40B4-BE49-F238E27FC236}">
                <a16:creationId xmlns:a16="http://schemas.microsoft.com/office/drawing/2014/main" id="{886C86E4-6BD3-4640-83D5-6ED0B945538E}"/>
              </a:ext>
            </a:extLst>
          </p:cNvPr>
          <p:cNvSpPr/>
          <p:nvPr/>
        </p:nvSpPr>
        <p:spPr bwMode="auto">
          <a:xfrm rot="398659" flipV="1">
            <a:off x="2509938" y="3136839"/>
            <a:ext cx="75017" cy="200473"/>
          </a:xfrm>
          <a:prstGeom prst="parallelogram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pic>
        <p:nvPicPr>
          <p:cNvPr id="7" name="Picture 6" descr="2-jackst_0">
            <a:extLst>
              <a:ext uri="{FF2B5EF4-FFF2-40B4-BE49-F238E27FC236}">
                <a16:creationId xmlns:a16="http://schemas.microsoft.com/office/drawing/2014/main" id="{1AA72AFA-A3F0-B785-B688-0A54F0013BD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89" y="2193451"/>
            <a:ext cx="797549" cy="88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841ACE8-B3E1-9045-0F38-1E315EA4CD7B}"/>
              </a:ext>
            </a:extLst>
          </p:cNvPr>
          <p:cNvSpPr/>
          <p:nvPr/>
        </p:nvSpPr>
        <p:spPr>
          <a:xfrm>
            <a:off x="396254" y="2718834"/>
            <a:ext cx="160993" cy="160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F53C85-C0B4-7409-2870-6D8C06D368DD}"/>
              </a:ext>
            </a:extLst>
          </p:cNvPr>
          <p:cNvSpPr/>
          <p:nvPr/>
        </p:nvSpPr>
        <p:spPr>
          <a:xfrm>
            <a:off x="629076" y="2726454"/>
            <a:ext cx="160993" cy="160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92DF5-318E-DBEF-C271-1930C7A3E4BD}"/>
              </a:ext>
            </a:extLst>
          </p:cNvPr>
          <p:cNvSpPr txBox="1"/>
          <p:nvPr/>
        </p:nvSpPr>
        <p:spPr>
          <a:xfrm>
            <a:off x="2772509" y="4505518"/>
            <a:ext cx="237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0DB0C0-441C-92D7-49F1-EC3901523CD9}"/>
              </a:ext>
            </a:extLst>
          </p:cNvPr>
          <p:cNvSpPr/>
          <p:nvPr/>
        </p:nvSpPr>
        <p:spPr>
          <a:xfrm>
            <a:off x="150057" y="4288774"/>
            <a:ext cx="5855943" cy="129049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A2C78-B62D-B0D2-B4F8-8B3C34B0AC03}"/>
              </a:ext>
            </a:extLst>
          </p:cNvPr>
          <p:cNvSpPr txBox="1"/>
          <p:nvPr/>
        </p:nvSpPr>
        <p:spPr>
          <a:xfrm>
            <a:off x="3651567" y="4405948"/>
            <a:ext cx="23817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Urgent Call Option: (This is an option to receive all urgent calls from all rooms.)   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(Uncheck box to receive urgent calls from your rooms only.)</a:t>
            </a: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4" indent="-214304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1BCFE43-CCE7-AFAF-10DA-709FB28EEA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468" y="4363328"/>
            <a:ext cx="2418739" cy="114399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8F98B935-5B61-0D63-1BCC-4F1712336313}"/>
              </a:ext>
            </a:extLst>
          </p:cNvPr>
          <p:cNvSpPr/>
          <p:nvPr/>
        </p:nvSpPr>
        <p:spPr bwMode="auto">
          <a:xfrm>
            <a:off x="2620902" y="4505518"/>
            <a:ext cx="522349" cy="26678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773">
              <a:spcBef>
                <a:spcPct val="20000"/>
              </a:spcBef>
              <a:buFont typeface="Arial" charset="0"/>
              <a:buChar char="•"/>
            </a:pPr>
            <a:endParaRPr lang="en-US" sz="1800">
              <a:ea typeface="Osaka" pitchFamily="64" charset="-128"/>
            </a:endParaRPr>
          </a:p>
        </p:txBody>
      </p:sp>
      <p:pic>
        <p:nvPicPr>
          <p:cNvPr id="25" name="Picture 2" descr="NRI Mobile Banking – iMobile – ICICI Bank NRI Mobile Banking App Download">
            <a:extLst>
              <a:ext uri="{FF2B5EF4-FFF2-40B4-BE49-F238E27FC236}">
                <a16:creationId xmlns:a16="http://schemas.microsoft.com/office/drawing/2014/main" id="{7870DDB4-FE0B-A04F-9629-9C6695C6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6" y="4458767"/>
            <a:ext cx="508769" cy="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1C2A88F-A8E9-6D06-D230-795C59896CC7}"/>
              </a:ext>
            </a:extLst>
          </p:cNvPr>
          <p:cNvSpPr txBox="1"/>
          <p:nvPr/>
        </p:nvSpPr>
        <p:spPr>
          <a:xfrm>
            <a:off x="355993" y="4499663"/>
            <a:ext cx="392894" cy="6024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5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theme/theme1.xml><?xml version="1.0" encoding="utf-8"?>
<a:theme xmlns:a="http://schemas.openxmlformats.org/drawingml/2006/main" name="2_Blank Presentation">
  <a:themeElements>
    <a:clrScheme name="Custom 25">
      <a:dk1>
        <a:srgbClr val="000000"/>
      </a:dk1>
      <a:lt1>
        <a:srgbClr val="FFFFFF"/>
      </a:lt1>
      <a:dk2>
        <a:srgbClr val="404040"/>
      </a:dk2>
      <a:lt2>
        <a:srgbClr val="E6E6E6"/>
      </a:lt2>
      <a:accent1>
        <a:srgbClr val="0094B3"/>
      </a:accent1>
      <a:accent2>
        <a:srgbClr val="69BE28"/>
      </a:accent2>
      <a:accent3>
        <a:srgbClr val="A2A4A3"/>
      </a:accent3>
      <a:accent4>
        <a:srgbClr val="DF2526"/>
      </a:accent4>
      <a:accent5>
        <a:srgbClr val="008FD0"/>
      </a:accent5>
      <a:accent6>
        <a:srgbClr val="FF8035"/>
      </a:accent6>
      <a:hlink>
        <a:srgbClr val="DF2526"/>
      </a:hlink>
      <a:folHlink>
        <a:srgbClr val="404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E84C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E84C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pitchFamily="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Custom 25">
      <a:dk1>
        <a:srgbClr val="000000"/>
      </a:dk1>
      <a:lt1>
        <a:srgbClr val="FFFFFF"/>
      </a:lt1>
      <a:dk2>
        <a:srgbClr val="404040"/>
      </a:dk2>
      <a:lt2>
        <a:srgbClr val="E6E6E6"/>
      </a:lt2>
      <a:accent1>
        <a:srgbClr val="0094B3"/>
      </a:accent1>
      <a:accent2>
        <a:srgbClr val="69BE28"/>
      </a:accent2>
      <a:accent3>
        <a:srgbClr val="A2A4A3"/>
      </a:accent3>
      <a:accent4>
        <a:srgbClr val="DF2526"/>
      </a:accent4>
      <a:accent5>
        <a:srgbClr val="008FD0"/>
      </a:accent5>
      <a:accent6>
        <a:srgbClr val="FF8035"/>
      </a:accent6>
      <a:hlink>
        <a:srgbClr val="DF2526"/>
      </a:hlink>
      <a:folHlink>
        <a:srgbClr val="404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E84C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E84C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pitchFamily="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HC_R5_Master_Template2014</Template>
  <TotalTime>124385</TotalTime>
  <Words>859</Words>
  <Application>Microsoft Office PowerPoint</Application>
  <PresentationFormat>Letter Paper (8.5x11 in)</PresentationFormat>
  <Paragraphs>200</Paragraphs>
  <Slides>14</Slides>
  <Notes>1</Notes>
  <HiddenSlides>1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Arial Narrow</vt:lpstr>
      <vt:lpstr>Courier New</vt:lpstr>
      <vt:lpstr>Times</vt:lpstr>
      <vt:lpstr>Wingdings</vt:lpstr>
      <vt:lpstr>2_Blank Presentation</vt:lpstr>
      <vt:lpstr>3_Blank Presentation</vt:lpstr>
      <vt:lpstr>PowerPoint Presentation</vt:lpstr>
      <vt:lpstr>Device Overview</vt:lpstr>
      <vt:lpstr>Patient Call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 Present</vt:lpstr>
      <vt:lpstr> Rounds Workflow:</vt:lpstr>
      <vt:lpstr>BJC FCSP - Nov 1, 2018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Area for Presentation</dc:title>
  <dc:subject/>
  <dc:creator>Tony.Marsico@ametek.com</dc:creator>
  <cp:keywords/>
  <dc:description/>
  <cp:lastModifiedBy>Brittany Zinth</cp:lastModifiedBy>
  <cp:revision>3219</cp:revision>
  <cp:lastPrinted>2023-06-09T15:43:02Z</cp:lastPrinted>
  <dcterms:created xsi:type="dcterms:W3CDTF">2018-02-16T20:27:06Z</dcterms:created>
  <dcterms:modified xsi:type="dcterms:W3CDTF">2023-06-16T17:36:17Z</dcterms:modified>
  <cp:category/>
</cp:coreProperties>
</file>